
<file path=[Content_Types].xml><?xml version="1.0" encoding="utf-8"?>
<Types xmlns="http://schemas.openxmlformats.org/package/2006/content-types">
  <Default Extension="emf" ContentType="image/x-em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35.jpg" ContentType="image/tiff"/>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sldIdLst>
    <p:sldId id="256" r:id="rId2"/>
    <p:sldId id="261" r:id="rId3"/>
    <p:sldId id="266" r:id="rId4"/>
    <p:sldId id="263" r:id="rId5"/>
    <p:sldId id="262" r:id="rId6"/>
    <p:sldId id="276" r:id="rId7"/>
    <p:sldId id="277" r:id="rId8"/>
    <p:sldId id="282" r:id="rId9"/>
    <p:sldId id="286" r:id="rId10"/>
    <p:sldId id="278" r:id="rId11"/>
    <p:sldId id="281" r:id="rId12"/>
    <p:sldId id="279" r:id="rId13"/>
    <p:sldId id="285" r:id="rId14"/>
    <p:sldId id="284" r:id="rId15"/>
    <p:sldId id="267" r:id="rId16"/>
    <p:sldId id="269" r:id="rId17"/>
    <p:sldId id="273" r:id="rId18"/>
    <p:sldId id="270" r:id="rId19"/>
    <p:sldId id="272" r:id="rId20"/>
    <p:sldId id="289" r:id="rId21"/>
    <p:sldId id="275" r:id="rId22"/>
    <p:sldId id="274" r:id="rId23"/>
    <p:sldId id="287" r:id="rId24"/>
    <p:sldId id="28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hai" initials="M" lastIdx="1" clrIdx="0">
    <p:extLst>
      <p:ext uri="{19B8F6BF-5375-455C-9EA6-DF929625EA0E}">
        <p15:presenceInfo xmlns:p15="http://schemas.microsoft.com/office/powerpoint/2012/main" userId="999f70c12cf477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16" autoAdjust="0"/>
    <p:restoredTop sz="94660"/>
  </p:normalViewPr>
  <p:slideViewPr>
    <p:cSldViewPr snapToGrid="0">
      <p:cViewPr varScale="1">
        <p:scale>
          <a:sx n="124" d="100"/>
          <a:sy n="124" d="100"/>
        </p:scale>
        <p:origin x="200"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tomaf\Desktop\Caltech\SupernormalStimuli\PscyhoPy\SNS_negative.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Users/mihai/Desktop/Caltech/SupernormalStimuli/sns_all.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solidFill>
                <a:schemeClr val="accent1"/>
              </a:solidFill>
            </a:ln>
          </c:spPr>
          <c:marker>
            <c:symbol val="circle"/>
            <c:size val="7"/>
          </c:marker>
          <c:errBars>
            <c:errDir val="y"/>
            <c:errBarType val="both"/>
            <c:errValType val="stdErr"/>
            <c:noEndCap val="0"/>
          </c:errBars>
          <c:xVal>
            <c:numRef>
              <c:f>'Data simulation'!$J$2:$T$2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'Data simulation'!$J$3:$T$3</c:f>
              <c:numCache>
                <c:formatCode>General</c:formatCode>
                <c:ptCount val="11"/>
                <c:pt idx="0">
                  <c:v>5</c:v>
                </c:pt>
                <c:pt idx="1">
                  <c:v>4</c:v>
                </c:pt>
                <c:pt idx="2">
                  <c:v>6</c:v>
                </c:pt>
                <c:pt idx="3">
                  <c:v>3</c:v>
                </c:pt>
                <c:pt idx="4">
                  <c:v>9</c:v>
                </c:pt>
                <c:pt idx="5">
                  <c:v>1</c:v>
                </c:pt>
                <c:pt idx="6">
                  <c:v>6</c:v>
                </c:pt>
                <c:pt idx="7">
                  <c:v>9</c:v>
                </c:pt>
                <c:pt idx="8">
                  <c:v>7</c:v>
                </c:pt>
                <c:pt idx="9">
                  <c:v>23</c:v>
                </c:pt>
                <c:pt idx="10">
                  <c:v>47</c:v>
                </c:pt>
              </c:numCache>
            </c:numRef>
          </c:yVal>
          <c:smooth val="0"/>
          <c:extLst>
            <c:ext xmlns:c16="http://schemas.microsoft.com/office/drawing/2014/chart" uri="{C3380CC4-5D6E-409C-BE32-E72D297353CC}">
              <c16:uniqueId val="{00000000-5D16-45A9-BA4A-25B11165E343}"/>
            </c:ext>
          </c:extLst>
        </c:ser>
        <c:dLbls>
          <c:showLegendKey val="0"/>
          <c:showVal val="0"/>
          <c:showCatName val="0"/>
          <c:showSerName val="0"/>
          <c:showPercent val="0"/>
          <c:showBubbleSize val="0"/>
        </c:dLbls>
        <c:axId val="45272064"/>
        <c:axId val="53707520"/>
      </c:scatterChart>
      <c:valAx>
        <c:axId val="45272064"/>
        <c:scaling>
          <c:orientation val="minMax"/>
        </c:scaling>
        <c:delete val="0"/>
        <c:axPos val="b"/>
        <c:numFmt formatCode="General" sourceLinked="1"/>
        <c:majorTickMark val="in"/>
        <c:minorTickMark val="none"/>
        <c:tickLblPos val="nextTo"/>
        <c:txPr>
          <a:bodyPr/>
          <a:lstStyle/>
          <a:p>
            <a:pPr>
              <a:defRPr>
                <a:latin typeface="Arial" panose="020B0604020202020204" pitchFamily="34" charset="0"/>
                <a:cs typeface="Arial" panose="020B0604020202020204" pitchFamily="34" charset="0"/>
              </a:defRPr>
            </a:pPr>
            <a:endParaRPr lang="en-US"/>
          </a:p>
        </c:txPr>
        <c:crossAx val="53707520"/>
        <c:crosses val="autoZero"/>
        <c:crossBetween val="midCat"/>
        <c:majorUnit val="1"/>
      </c:valAx>
      <c:valAx>
        <c:axId val="53707520"/>
        <c:scaling>
          <c:orientation val="minMax"/>
        </c:scaling>
        <c:delete val="0"/>
        <c:axPos val="l"/>
        <c:numFmt formatCode="General" sourceLinked="1"/>
        <c:majorTickMark val="none"/>
        <c:minorTickMark val="none"/>
        <c:tickLblPos val="none"/>
        <c:crossAx val="4527206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solidFill>
                <a:schemeClr val="accent1"/>
              </a:solidFill>
            </a:ln>
          </c:spPr>
          <c:marker>
            <c:symbol val="circle"/>
            <c:size val="7"/>
          </c:marker>
          <c:errBars>
            <c:errDir val="y"/>
            <c:errBarType val="both"/>
            <c:errValType val="stdErr"/>
            <c:noEndCap val="0"/>
          </c:errBars>
          <c:xVal>
            <c:numRef>
              <c:f>'Data simulation'!$J$2:$T$2</c:f>
              <c:numCache>
                <c:formatCode>General</c:formatCode>
                <c:ptCount val="11"/>
                <c:pt idx="0">
                  <c:v>-5</c:v>
                </c:pt>
                <c:pt idx="1">
                  <c:v>-4</c:v>
                </c:pt>
                <c:pt idx="2">
                  <c:v>-3</c:v>
                </c:pt>
                <c:pt idx="3">
                  <c:v>-2</c:v>
                </c:pt>
                <c:pt idx="4">
                  <c:v>-1</c:v>
                </c:pt>
                <c:pt idx="5">
                  <c:v>0</c:v>
                </c:pt>
                <c:pt idx="6">
                  <c:v>1</c:v>
                </c:pt>
                <c:pt idx="7">
                  <c:v>2</c:v>
                </c:pt>
                <c:pt idx="8">
                  <c:v>3</c:v>
                </c:pt>
                <c:pt idx="9">
                  <c:v>4</c:v>
                </c:pt>
                <c:pt idx="10">
                  <c:v>5</c:v>
                </c:pt>
              </c:numCache>
            </c:numRef>
          </c:xVal>
          <c:yVal>
            <c:numRef>
              <c:f>'Data simulation'!$J$4:$T$4</c:f>
              <c:numCache>
                <c:formatCode>General</c:formatCode>
                <c:ptCount val="11"/>
                <c:pt idx="0">
                  <c:v>5</c:v>
                </c:pt>
                <c:pt idx="1">
                  <c:v>4</c:v>
                </c:pt>
                <c:pt idx="2">
                  <c:v>6</c:v>
                </c:pt>
                <c:pt idx="3">
                  <c:v>3</c:v>
                </c:pt>
                <c:pt idx="4">
                  <c:v>9</c:v>
                </c:pt>
                <c:pt idx="5">
                  <c:v>1</c:v>
                </c:pt>
                <c:pt idx="6">
                  <c:v>6</c:v>
                </c:pt>
                <c:pt idx="7">
                  <c:v>9</c:v>
                </c:pt>
                <c:pt idx="8">
                  <c:v>7</c:v>
                </c:pt>
                <c:pt idx="9">
                  <c:v>50</c:v>
                </c:pt>
                <c:pt idx="10">
                  <c:v>20</c:v>
                </c:pt>
              </c:numCache>
            </c:numRef>
          </c:yVal>
          <c:smooth val="0"/>
          <c:extLst>
            <c:ext xmlns:c16="http://schemas.microsoft.com/office/drawing/2014/chart" uri="{C3380CC4-5D6E-409C-BE32-E72D297353CC}">
              <c16:uniqueId val="{00000000-168F-1645-852D-116F18D85645}"/>
            </c:ext>
          </c:extLst>
        </c:ser>
        <c:dLbls>
          <c:showLegendKey val="0"/>
          <c:showVal val="0"/>
          <c:showCatName val="0"/>
          <c:showSerName val="0"/>
          <c:showPercent val="0"/>
          <c:showBubbleSize val="0"/>
        </c:dLbls>
        <c:axId val="174361984"/>
        <c:axId val="174352640"/>
      </c:scatterChart>
      <c:valAx>
        <c:axId val="174361984"/>
        <c:scaling>
          <c:orientation val="minMax"/>
        </c:scaling>
        <c:delete val="0"/>
        <c:axPos val="b"/>
        <c:numFmt formatCode="General" sourceLinked="1"/>
        <c:majorTickMark val="in"/>
        <c:minorTickMark val="none"/>
        <c:tickLblPos val="nextTo"/>
        <c:crossAx val="174352640"/>
        <c:crosses val="autoZero"/>
        <c:crossBetween val="midCat"/>
        <c:majorUnit val="1"/>
      </c:valAx>
      <c:valAx>
        <c:axId val="174352640"/>
        <c:scaling>
          <c:orientation val="minMax"/>
        </c:scaling>
        <c:delete val="0"/>
        <c:axPos val="l"/>
        <c:numFmt formatCode="General" sourceLinked="1"/>
        <c:majorTickMark val="none"/>
        <c:minorTickMark val="none"/>
        <c:tickLblPos val="none"/>
        <c:crossAx val="174361984"/>
        <c:crosses val="autoZero"/>
        <c:crossBetween val="midCat"/>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CB3FA5-4323-4E58-B578-F0E1C32F8A44}" type="datetimeFigureOut">
              <a:rPr lang="en-US" smtClean="0"/>
              <a:t>5/28/23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B80A5-FF50-42E3-8BDA-8101F870BB64}" type="slidenum">
              <a:rPr lang="en-US" smtClean="0"/>
              <a:t>‹#›</a:t>
            </a:fld>
            <a:endParaRPr lang="en-US"/>
          </a:p>
        </p:txBody>
      </p:sp>
    </p:spTree>
    <p:extLst>
      <p:ext uri="{BB962C8B-B14F-4D97-AF65-F5344CB8AC3E}">
        <p14:creationId xmlns:p14="http://schemas.microsoft.com/office/powerpoint/2010/main" val="4025807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1FB7E-29B3-027B-EF7C-CA8688BA9DEB}"/>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E857996F-87EA-E116-986B-F256B32F85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39FD65-3A0C-6502-CA49-6C4B65D5D162}"/>
              </a:ext>
            </a:extLst>
          </p:cNvPr>
          <p:cNvSpPr>
            <a:spLocks noGrp="1"/>
          </p:cNvSpPr>
          <p:nvPr>
            <p:ph type="dt" sz="half" idx="10"/>
          </p:nvPr>
        </p:nvSpPr>
        <p:spPr/>
        <p:txBody>
          <a:bodyPr/>
          <a:lstStyle/>
          <a:p>
            <a:fld id="{1A7289D8-7775-45F0-B6F5-8E63154DB826}" type="datetime1">
              <a:rPr lang="en-US" smtClean="0"/>
              <a:t>5/28/23</a:t>
            </a:fld>
            <a:endParaRPr lang="en-US"/>
          </a:p>
        </p:txBody>
      </p:sp>
      <p:sp>
        <p:nvSpPr>
          <p:cNvPr id="5" name="Footer Placeholder 4">
            <a:extLst>
              <a:ext uri="{FF2B5EF4-FFF2-40B4-BE49-F238E27FC236}">
                <a16:creationId xmlns:a16="http://schemas.microsoft.com/office/drawing/2014/main" id="{37276CEA-C626-5E0D-19BD-4562D9D45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190FBD-168C-12D7-32EA-F52595B1B765}"/>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4065701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0E877-B321-E2C3-6786-1BC7EF30F0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3DC467-CACE-2641-DDEC-012B52836C9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C6804-BF8D-3705-E8C6-C9E47275CA69}"/>
              </a:ext>
            </a:extLst>
          </p:cNvPr>
          <p:cNvSpPr>
            <a:spLocks noGrp="1"/>
          </p:cNvSpPr>
          <p:nvPr>
            <p:ph type="dt" sz="half" idx="10"/>
          </p:nvPr>
        </p:nvSpPr>
        <p:spPr/>
        <p:txBody>
          <a:bodyPr/>
          <a:lstStyle/>
          <a:p>
            <a:fld id="{70DE78FF-106A-48BF-AE47-7E03C75AAA8F}" type="datetime1">
              <a:rPr lang="en-US" smtClean="0"/>
              <a:t>5/28/23</a:t>
            </a:fld>
            <a:endParaRPr lang="en-US"/>
          </a:p>
        </p:txBody>
      </p:sp>
      <p:sp>
        <p:nvSpPr>
          <p:cNvPr id="5" name="Footer Placeholder 4">
            <a:extLst>
              <a:ext uri="{FF2B5EF4-FFF2-40B4-BE49-F238E27FC236}">
                <a16:creationId xmlns:a16="http://schemas.microsoft.com/office/drawing/2014/main" id="{9AE79A57-DC99-F55C-5692-83CB2940C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D36E9-C1B4-4DB8-E5BF-A3C9A654CBB0}"/>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3571819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EE9A58-C0A5-1A6C-28DD-ED1BB9FB8C1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EB8089-E866-870B-E292-1182CCB8CF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6C186B-6F6F-1605-266E-E06C1E31C7DD}"/>
              </a:ext>
            </a:extLst>
          </p:cNvPr>
          <p:cNvSpPr>
            <a:spLocks noGrp="1"/>
          </p:cNvSpPr>
          <p:nvPr>
            <p:ph type="dt" sz="half" idx="10"/>
          </p:nvPr>
        </p:nvSpPr>
        <p:spPr/>
        <p:txBody>
          <a:bodyPr/>
          <a:lstStyle/>
          <a:p>
            <a:fld id="{62D881D1-3FCE-4BA6-A526-1C6B9CA55403}" type="datetime1">
              <a:rPr lang="en-US" smtClean="0"/>
              <a:t>5/28/23</a:t>
            </a:fld>
            <a:endParaRPr lang="en-US"/>
          </a:p>
        </p:txBody>
      </p:sp>
      <p:sp>
        <p:nvSpPr>
          <p:cNvPr id="5" name="Footer Placeholder 4">
            <a:extLst>
              <a:ext uri="{FF2B5EF4-FFF2-40B4-BE49-F238E27FC236}">
                <a16:creationId xmlns:a16="http://schemas.microsoft.com/office/drawing/2014/main" id="{ED8CA7EE-D0E2-519B-1561-AC9B829FA8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353B2-E50D-FDAE-B76A-0A455AA9D43A}"/>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259631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D351B-0A9A-815F-B240-5CA857205D87}"/>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670A764-5006-C352-5A58-AA97A7821B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A76866-CCD6-A626-6170-CDD2DF01691C}"/>
              </a:ext>
            </a:extLst>
          </p:cNvPr>
          <p:cNvSpPr>
            <a:spLocks noGrp="1"/>
          </p:cNvSpPr>
          <p:nvPr>
            <p:ph type="dt" sz="half" idx="10"/>
          </p:nvPr>
        </p:nvSpPr>
        <p:spPr/>
        <p:txBody>
          <a:bodyPr/>
          <a:lstStyle/>
          <a:p>
            <a:fld id="{04DE6D0D-35B3-4890-98DE-D8D58A07FC00}" type="datetime1">
              <a:rPr lang="en-US" smtClean="0"/>
              <a:t>5/28/23</a:t>
            </a:fld>
            <a:endParaRPr lang="en-US"/>
          </a:p>
        </p:txBody>
      </p:sp>
      <p:sp>
        <p:nvSpPr>
          <p:cNvPr id="5" name="Footer Placeholder 4">
            <a:extLst>
              <a:ext uri="{FF2B5EF4-FFF2-40B4-BE49-F238E27FC236}">
                <a16:creationId xmlns:a16="http://schemas.microsoft.com/office/drawing/2014/main" id="{6ECC3266-E9B4-497D-95F3-235EE79593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3ACE6C-163F-7C9F-ED87-2D55B9930EA4}"/>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4139866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D46A6-0400-FD48-C7D9-75DB7259E4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65C100-0EE2-4F5A-C0AC-144BFED19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9BB2CE-9235-BE1F-A2C2-4A0B6E5F7B29}"/>
              </a:ext>
            </a:extLst>
          </p:cNvPr>
          <p:cNvSpPr>
            <a:spLocks noGrp="1"/>
          </p:cNvSpPr>
          <p:nvPr>
            <p:ph type="dt" sz="half" idx="10"/>
          </p:nvPr>
        </p:nvSpPr>
        <p:spPr/>
        <p:txBody>
          <a:bodyPr/>
          <a:lstStyle/>
          <a:p>
            <a:fld id="{3D059CB9-1515-43B2-BE8F-342D7680CB08}" type="datetime1">
              <a:rPr lang="en-US" smtClean="0"/>
              <a:t>5/28/23</a:t>
            </a:fld>
            <a:endParaRPr lang="en-US"/>
          </a:p>
        </p:txBody>
      </p:sp>
      <p:sp>
        <p:nvSpPr>
          <p:cNvPr id="5" name="Footer Placeholder 4">
            <a:extLst>
              <a:ext uri="{FF2B5EF4-FFF2-40B4-BE49-F238E27FC236}">
                <a16:creationId xmlns:a16="http://schemas.microsoft.com/office/drawing/2014/main" id="{AB247918-2C95-2607-80AC-33F5DDD165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2487B-0F0D-A977-A3F3-A1AAAFD6ED24}"/>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411641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58FD-7C76-B961-C834-639E3FCB81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F2D291-CA63-75A9-D4AE-7B61062934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2F3926-0223-7DF2-2B8C-ADAD5AB4F3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A17A4D-FB26-EA0A-4CC4-F319E1C061A2}"/>
              </a:ext>
            </a:extLst>
          </p:cNvPr>
          <p:cNvSpPr>
            <a:spLocks noGrp="1"/>
          </p:cNvSpPr>
          <p:nvPr>
            <p:ph type="dt" sz="half" idx="10"/>
          </p:nvPr>
        </p:nvSpPr>
        <p:spPr/>
        <p:txBody>
          <a:bodyPr/>
          <a:lstStyle/>
          <a:p>
            <a:fld id="{37D277FB-8341-467A-AC5C-F3104747EA81}" type="datetime1">
              <a:rPr lang="en-US" smtClean="0"/>
              <a:t>5/28/23</a:t>
            </a:fld>
            <a:endParaRPr lang="en-US"/>
          </a:p>
        </p:txBody>
      </p:sp>
      <p:sp>
        <p:nvSpPr>
          <p:cNvPr id="6" name="Footer Placeholder 5">
            <a:extLst>
              <a:ext uri="{FF2B5EF4-FFF2-40B4-BE49-F238E27FC236}">
                <a16:creationId xmlns:a16="http://schemas.microsoft.com/office/drawing/2014/main" id="{AE5489AD-3927-B801-EF6B-B9886653F2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6E492C-E7EB-FC14-884E-9B8CA642A6E1}"/>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3860931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38DD2-0C87-5F3B-1917-C69EF997D4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16327EC-51AE-072E-48A8-A48B3B67F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30D0E6-5686-283C-FA8A-3139D8636C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6FF431-9314-AAC6-8171-A0B99C600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0CCC82-1D1E-79DF-03CC-9D14FA190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89CF015-908A-2225-5422-F04B7791F384}"/>
              </a:ext>
            </a:extLst>
          </p:cNvPr>
          <p:cNvSpPr>
            <a:spLocks noGrp="1"/>
          </p:cNvSpPr>
          <p:nvPr>
            <p:ph type="dt" sz="half" idx="10"/>
          </p:nvPr>
        </p:nvSpPr>
        <p:spPr/>
        <p:txBody>
          <a:bodyPr/>
          <a:lstStyle/>
          <a:p>
            <a:fld id="{B9CA1B8C-C53C-4BA0-80AA-2CAC14FCCC95}" type="datetime1">
              <a:rPr lang="en-US" smtClean="0"/>
              <a:t>5/28/23</a:t>
            </a:fld>
            <a:endParaRPr lang="en-US"/>
          </a:p>
        </p:txBody>
      </p:sp>
      <p:sp>
        <p:nvSpPr>
          <p:cNvPr id="8" name="Footer Placeholder 7">
            <a:extLst>
              <a:ext uri="{FF2B5EF4-FFF2-40B4-BE49-F238E27FC236}">
                <a16:creationId xmlns:a16="http://schemas.microsoft.com/office/drawing/2014/main" id="{A6304752-25B6-E45E-2B25-9DAF92F0F3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19FE0CD-1561-E6D3-F44C-2438BFA045C6}"/>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12980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A79F-837B-4B5A-42D6-D857CFDCD3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818653-4822-8940-BAB6-137D4572D602}"/>
              </a:ext>
            </a:extLst>
          </p:cNvPr>
          <p:cNvSpPr>
            <a:spLocks noGrp="1"/>
          </p:cNvSpPr>
          <p:nvPr>
            <p:ph type="dt" sz="half" idx="10"/>
          </p:nvPr>
        </p:nvSpPr>
        <p:spPr/>
        <p:txBody>
          <a:bodyPr/>
          <a:lstStyle/>
          <a:p>
            <a:fld id="{F5754486-FBF5-437A-8AD7-007296FA6587}" type="datetime1">
              <a:rPr lang="en-US" smtClean="0"/>
              <a:t>5/28/23</a:t>
            </a:fld>
            <a:endParaRPr lang="en-US"/>
          </a:p>
        </p:txBody>
      </p:sp>
      <p:sp>
        <p:nvSpPr>
          <p:cNvPr id="4" name="Footer Placeholder 3">
            <a:extLst>
              <a:ext uri="{FF2B5EF4-FFF2-40B4-BE49-F238E27FC236}">
                <a16:creationId xmlns:a16="http://schemas.microsoft.com/office/drawing/2014/main" id="{7BD97685-0565-007A-9D53-77BFEEFFDB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773698-9019-ED53-C196-A441A853D056}"/>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96049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ABCB48-B422-C769-AE78-C1338AAD7F8C}"/>
              </a:ext>
            </a:extLst>
          </p:cNvPr>
          <p:cNvSpPr>
            <a:spLocks noGrp="1"/>
          </p:cNvSpPr>
          <p:nvPr>
            <p:ph type="dt" sz="half" idx="10"/>
          </p:nvPr>
        </p:nvSpPr>
        <p:spPr/>
        <p:txBody>
          <a:bodyPr/>
          <a:lstStyle/>
          <a:p>
            <a:fld id="{00A811B7-FE8C-480B-84BB-3425F30B8E26}" type="datetime1">
              <a:rPr lang="en-US" smtClean="0"/>
              <a:t>5/28/23</a:t>
            </a:fld>
            <a:endParaRPr lang="en-US"/>
          </a:p>
        </p:txBody>
      </p:sp>
      <p:sp>
        <p:nvSpPr>
          <p:cNvPr id="3" name="Footer Placeholder 2">
            <a:extLst>
              <a:ext uri="{FF2B5EF4-FFF2-40B4-BE49-F238E27FC236}">
                <a16:creationId xmlns:a16="http://schemas.microsoft.com/office/drawing/2014/main" id="{5DF7B578-1A05-0C33-175E-EC8031D6A6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C4B1A0-9CAA-FC41-75C3-4A98B1B9A0C2}"/>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3744115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261CB-3010-E63F-C31D-3FA26AB0DD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0BB78C-3A06-0506-46BF-608830CD2C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DF51624-D8E8-C3B2-8A6D-222080194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16E5E1-143E-9198-DEFA-DA9E60685036}"/>
              </a:ext>
            </a:extLst>
          </p:cNvPr>
          <p:cNvSpPr>
            <a:spLocks noGrp="1"/>
          </p:cNvSpPr>
          <p:nvPr>
            <p:ph type="dt" sz="half" idx="10"/>
          </p:nvPr>
        </p:nvSpPr>
        <p:spPr/>
        <p:txBody>
          <a:bodyPr/>
          <a:lstStyle/>
          <a:p>
            <a:fld id="{9A246EDA-E3DC-427D-9ADD-12A223C6C1C5}" type="datetime1">
              <a:rPr lang="en-US" smtClean="0"/>
              <a:t>5/28/23</a:t>
            </a:fld>
            <a:endParaRPr lang="en-US"/>
          </a:p>
        </p:txBody>
      </p:sp>
      <p:sp>
        <p:nvSpPr>
          <p:cNvPr id="6" name="Footer Placeholder 5">
            <a:extLst>
              <a:ext uri="{FF2B5EF4-FFF2-40B4-BE49-F238E27FC236}">
                <a16:creationId xmlns:a16="http://schemas.microsoft.com/office/drawing/2014/main" id="{4047D0A5-0E29-75AD-F2B9-FB0663E18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8907E2-EB07-1C0A-1EB0-26458A22AD80}"/>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423960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D8B6D-534E-A465-E04A-0E8E76AD20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7C19D6-7983-DD13-53F9-7007B4ECDB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C86CF4-1C55-1135-1B4A-D9D5A3E50C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9279A5-D93F-9DA2-7E90-99B65DE1C1A2}"/>
              </a:ext>
            </a:extLst>
          </p:cNvPr>
          <p:cNvSpPr>
            <a:spLocks noGrp="1"/>
          </p:cNvSpPr>
          <p:nvPr>
            <p:ph type="dt" sz="half" idx="10"/>
          </p:nvPr>
        </p:nvSpPr>
        <p:spPr/>
        <p:txBody>
          <a:bodyPr/>
          <a:lstStyle/>
          <a:p>
            <a:fld id="{B395339F-2CBD-4629-AEDB-CDB649F73DB9}" type="datetime1">
              <a:rPr lang="en-US" smtClean="0"/>
              <a:t>5/28/23</a:t>
            </a:fld>
            <a:endParaRPr lang="en-US"/>
          </a:p>
        </p:txBody>
      </p:sp>
      <p:sp>
        <p:nvSpPr>
          <p:cNvPr id="6" name="Footer Placeholder 5">
            <a:extLst>
              <a:ext uri="{FF2B5EF4-FFF2-40B4-BE49-F238E27FC236}">
                <a16:creationId xmlns:a16="http://schemas.microsoft.com/office/drawing/2014/main" id="{B18720A9-D995-F877-3D4B-391BE9C12C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EBEBE8-AAEB-A9C4-B216-7FC8B1928E75}"/>
              </a:ext>
            </a:extLst>
          </p:cNvPr>
          <p:cNvSpPr>
            <a:spLocks noGrp="1"/>
          </p:cNvSpPr>
          <p:nvPr>
            <p:ph type="sldNum" sz="quarter" idx="12"/>
          </p:nvPr>
        </p:nvSpPr>
        <p:spPr/>
        <p:txBody>
          <a:bodyPr/>
          <a:lstStyle/>
          <a:p>
            <a:fld id="{53F9453E-7CE7-48D6-BCA6-C85D583E4198}" type="slidenum">
              <a:rPr lang="en-US" smtClean="0"/>
              <a:t>‹#›</a:t>
            </a:fld>
            <a:endParaRPr lang="en-US"/>
          </a:p>
        </p:txBody>
      </p:sp>
    </p:spTree>
    <p:extLst>
      <p:ext uri="{BB962C8B-B14F-4D97-AF65-F5344CB8AC3E}">
        <p14:creationId xmlns:p14="http://schemas.microsoft.com/office/powerpoint/2010/main" val="3890546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C933D0-C7C3-5D23-3D00-F308C52C5A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9CC546-9D2B-179D-0E30-D7BC37AB4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54326-546C-9D1D-DBC5-003D3430A2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8EDB62-70E6-44C9-B3CF-23412016F964}" type="datetime1">
              <a:rPr lang="en-US" smtClean="0"/>
              <a:t>5/28/23</a:t>
            </a:fld>
            <a:endParaRPr lang="en-US"/>
          </a:p>
        </p:txBody>
      </p:sp>
      <p:sp>
        <p:nvSpPr>
          <p:cNvPr id="5" name="Footer Placeholder 4">
            <a:extLst>
              <a:ext uri="{FF2B5EF4-FFF2-40B4-BE49-F238E27FC236}">
                <a16:creationId xmlns:a16="http://schemas.microsoft.com/office/drawing/2014/main" id="{49207065-144A-97C8-4A5C-676406B329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367707-7467-C359-0270-119D7450F8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F9453E-7CE7-48D6-BCA6-C85D583E4198}" type="slidenum">
              <a:rPr lang="en-US" smtClean="0"/>
              <a:t>‹#›</a:t>
            </a:fld>
            <a:endParaRPr lang="en-US"/>
          </a:p>
        </p:txBody>
      </p:sp>
    </p:spTree>
    <p:extLst>
      <p:ext uri="{BB962C8B-B14F-4D97-AF65-F5344CB8AC3E}">
        <p14:creationId xmlns:p14="http://schemas.microsoft.com/office/powerpoint/2010/main" val="274790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ncbi.nlm.nih.gov/pmc/articles/PMC1449399/"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png"/><Relationship Id="rId2" Type="http://schemas.openxmlformats.org/officeDocument/2006/relationships/image" Target="../media/image25.emf"/><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CC5B0-208E-F582-0B57-19CC613B5A44}"/>
              </a:ext>
            </a:extLst>
          </p:cNvPr>
          <p:cNvSpPr>
            <a:spLocks noGrp="1"/>
          </p:cNvSpPr>
          <p:nvPr>
            <p:ph type="ctrTitle"/>
          </p:nvPr>
        </p:nvSpPr>
        <p:spPr/>
        <p:txBody>
          <a:bodyPr/>
          <a:lstStyle/>
          <a:p>
            <a:r>
              <a:rPr lang="en-US" b="1" dirty="0">
                <a:solidFill>
                  <a:schemeClr val="accent1"/>
                </a:solidFill>
                <a:latin typeface="Arial" panose="020B0604020202020204" pitchFamily="34" charset="0"/>
                <a:cs typeface="Arial" panose="020B0604020202020204" pitchFamily="34" charset="0"/>
              </a:rPr>
              <a:t>Supernormal Stimuli</a:t>
            </a:r>
          </a:p>
        </p:txBody>
      </p:sp>
      <p:sp>
        <p:nvSpPr>
          <p:cNvPr id="3" name="Subtitle 2">
            <a:extLst>
              <a:ext uri="{FF2B5EF4-FFF2-40B4-BE49-F238E27FC236}">
                <a16:creationId xmlns:a16="http://schemas.microsoft.com/office/drawing/2014/main" id="{49832F16-051A-43B4-9E1C-EDCC6E43763A}"/>
              </a:ext>
            </a:extLst>
          </p:cNvPr>
          <p:cNvSpPr>
            <a:spLocks noGrp="1"/>
          </p:cNvSpPr>
          <p:nvPr>
            <p:ph type="subTitle" idx="1"/>
          </p:nvPr>
        </p:nvSpPr>
        <p:spPr>
          <a:xfrm>
            <a:off x="2294389" y="3853708"/>
            <a:ext cx="7603222" cy="1655762"/>
          </a:xfrm>
        </p:spPr>
        <p:txBody>
          <a:bodyPr/>
          <a:lstStyle/>
          <a:p>
            <a:pPr algn="r"/>
            <a:r>
              <a:rPr lang="en-US" dirty="0">
                <a:latin typeface="Arial" panose="020B0604020202020204" pitchFamily="34" charset="0"/>
                <a:cs typeface="Arial" panose="020B0604020202020204" pitchFamily="34" charset="0"/>
              </a:rPr>
              <a:t>Mihai Toma, Colin Camerer</a:t>
            </a:r>
          </a:p>
          <a:p>
            <a:pPr algn="r"/>
            <a:r>
              <a:rPr lang="en-US" dirty="0">
                <a:latin typeface="Arial" panose="020B0604020202020204" pitchFamily="34" charset="0"/>
                <a:cs typeface="Arial" panose="020B0604020202020204" pitchFamily="34" charset="0"/>
              </a:rPr>
              <a:t>July 20</a:t>
            </a:r>
            <a:r>
              <a:rPr lang="en-US" baseline="30000" dirty="0">
                <a:latin typeface="Arial" panose="020B0604020202020204" pitchFamily="34" charset="0"/>
                <a:cs typeface="Arial" panose="020B0604020202020204" pitchFamily="34" charset="0"/>
              </a:rPr>
              <a:t>th</a:t>
            </a:r>
            <a:r>
              <a:rPr lang="en-US" dirty="0">
                <a:latin typeface="Arial" panose="020B0604020202020204" pitchFamily="34" charset="0"/>
                <a:cs typeface="Arial" panose="020B0604020202020204" pitchFamily="34" charset="0"/>
              </a:rPr>
              <a:t>, 2022</a:t>
            </a:r>
          </a:p>
        </p:txBody>
      </p:sp>
    </p:spTree>
    <p:extLst>
      <p:ext uri="{BB962C8B-B14F-4D97-AF65-F5344CB8AC3E}">
        <p14:creationId xmlns:p14="http://schemas.microsoft.com/office/powerpoint/2010/main" val="2017053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647D-7E6E-AF04-F285-B874E1E785D4}"/>
              </a:ext>
            </a:extLst>
          </p:cNvPr>
          <p:cNvSpPr>
            <a:spLocks noGrp="1"/>
          </p:cNvSpPr>
          <p:nvPr>
            <p:ph idx="1"/>
          </p:nvPr>
        </p:nvSpPr>
        <p:spPr>
          <a:xfrm>
            <a:off x="838200" y="1283516"/>
            <a:ext cx="10815918" cy="5162108"/>
          </a:xfrm>
        </p:spPr>
        <p:txBody>
          <a:bodyPr>
            <a:normAutofit/>
          </a:bodyPr>
          <a:lstStyle/>
          <a:p>
            <a:r>
              <a:rPr lang="en-US" dirty="0">
                <a:latin typeface="Arial" panose="020B0604020202020204" pitchFamily="34" charset="0"/>
                <a:cs typeface="Arial" panose="020B0604020202020204" pitchFamily="34" charset="0"/>
              </a:rPr>
              <a:t>Evolutionarily, we seek high fat and sugar foods (hard to find)</a:t>
            </a:r>
          </a:p>
          <a:p>
            <a:r>
              <a:rPr lang="en-US" dirty="0">
                <a:latin typeface="Arial" panose="020B0604020202020204" pitchFamily="34" charset="0"/>
                <a:cs typeface="Arial" panose="020B0604020202020204" pitchFamily="34" charset="0"/>
              </a:rPr>
              <a:t>High sugary foods </a:t>
            </a:r>
            <a:r>
              <a:rPr lang="en-US" dirty="0">
                <a:latin typeface="Arial" panose="020B0604020202020204" pitchFamily="34" charset="0"/>
                <a:cs typeface="Arial" panose="020B0604020202020204" pitchFamily="34" charset="0"/>
                <a:sym typeface="Wingdings" panose="05000000000000000000" pitchFamily="2" charset="2"/>
              </a:rPr>
              <a:t> short-term bouts of energy (ripe fruit)</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High fat foods </a:t>
            </a:r>
            <a:r>
              <a:rPr lang="en-US" dirty="0">
                <a:latin typeface="Arial" panose="020B0604020202020204" pitchFamily="34" charset="0"/>
                <a:cs typeface="Arial" panose="020B0604020202020204" pitchFamily="34" charset="0"/>
                <a:sym typeface="Wingdings" panose="05000000000000000000" pitchFamily="2" charset="2"/>
              </a:rPr>
              <a:t> associated with protein and energy storage</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Preference for colored and attractive foods that denote ripeness</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hlinkClick r:id="rId2"/>
              </a:rPr>
              <a:t>Harrison and Marske (2005)</a:t>
            </a:r>
            <a:r>
              <a:rPr lang="en-US" dirty="0">
                <a:latin typeface="Arial" panose="020B0604020202020204" pitchFamily="34" charset="0"/>
                <a:cs typeface="Arial" panose="020B0604020202020204" pitchFamily="34" charset="0"/>
              </a:rPr>
              <a:t>:</a:t>
            </a:r>
          </a:p>
          <a:p>
            <a:pPr marL="0" indent="0" algn="just">
              <a:buNone/>
            </a:pPr>
            <a:r>
              <a:rPr lang="en-US" sz="1800" dirty="0">
                <a:latin typeface="Arial" panose="020B0604020202020204" pitchFamily="34" charset="0"/>
                <a:cs typeface="Arial" panose="020B0604020202020204" pitchFamily="34" charset="0"/>
              </a:rPr>
              <a:t>“Convenience/fast foods and sweets comprised 83% of advertised foods. Snacktime eating was depicted more often than breakfast, lunch, and dinner combined. Apparent character body size was unrelated to eating behavior. A 2000-calorie diet of foods in the general-audience advertisements would exceed recommended daily values (RDVs) of total fat, saturated fat, and sodium. A similar diet of foods in the child-audience advertisements would exceed the sodium RDV and provide 171 g (nearly 1 cup) of added sugar.”</a:t>
            </a:r>
            <a:endParaRPr lang="en-US" sz="1600"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Food</a:t>
            </a:r>
          </a:p>
        </p:txBody>
      </p:sp>
      <p:sp>
        <p:nvSpPr>
          <p:cNvPr id="5" name="Slide Number Placeholder 4">
            <a:extLst>
              <a:ext uri="{FF2B5EF4-FFF2-40B4-BE49-F238E27FC236}">
                <a16:creationId xmlns:a16="http://schemas.microsoft.com/office/drawing/2014/main" id="{9E53ECEC-53BC-6398-50D5-154C40868091}"/>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10</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299730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Food</a:t>
            </a:r>
          </a:p>
        </p:txBody>
      </p:sp>
      <p:pic>
        <p:nvPicPr>
          <p:cNvPr id="6" name="Picture 5">
            <a:extLst>
              <a:ext uri="{FF2B5EF4-FFF2-40B4-BE49-F238E27FC236}">
                <a16:creationId xmlns:a16="http://schemas.microsoft.com/office/drawing/2014/main" id="{BC04FFC7-FCC2-BED8-1518-8641EAAFA4D5}"/>
              </a:ext>
            </a:extLst>
          </p:cNvPr>
          <p:cNvPicPr>
            <a:picLocks noChangeAspect="1"/>
          </p:cNvPicPr>
          <p:nvPr/>
        </p:nvPicPr>
        <p:blipFill>
          <a:blip r:embed="rId2"/>
          <a:stretch>
            <a:fillRect/>
          </a:stretch>
        </p:blipFill>
        <p:spPr>
          <a:xfrm>
            <a:off x="1279355" y="1102982"/>
            <a:ext cx="3537006" cy="5022384"/>
          </a:xfrm>
          <a:prstGeom prst="rect">
            <a:avLst/>
          </a:prstGeom>
        </p:spPr>
      </p:pic>
      <p:pic>
        <p:nvPicPr>
          <p:cNvPr id="10" name="Picture 9">
            <a:extLst>
              <a:ext uri="{FF2B5EF4-FFF2-40B4-BE49-F238E27FC236}">
                <a16:creationId xmlns:a16="http://schemas.microsoft.com/office/drawing/2014/main" id="{7BCD0745-438B-7E3B-1EF0-71266D95D5A2}"/>
              </a:ext>
            </a:extLst>
          </p:cNvPr>
          <p:cNvPicPr>
            <a:picLocks noChangeAspect="1"/>
          </p:cNvPicPr>
          <p:nvPr/>
        </p:nvPicPr>
        <p:blipFill>
          <a:blip r:embed="rId3"/>
          <a:stretch>
            <a:fillRect/>
          </a:stretch>
        </p:blipFill>
        <p:spPr>
          <a:xfrm>
            <a:off x="6046365" y="1102982"/>
            <a:ext cx="5238750" cy="3448050"/>
          </a:xfrm>
          <a:prstGeom prst="rect">
            <a:avLst/>
          </a:prstGeom>
        </p:spPr>
      </p:pic>
      <p:sp>
        <p:nvSpPr>
          <p:cNvPr id="7" name="TextBox 6">
            <a:extLst>
              <a:ext uri="{FF2B5EF4-FFF2-40B4-BE49-F238E27FC236}">
                <a16:creationId xmlns:a16="http://schemas.microsoft.com/office/drawing/2014/main" id="{AB0E4D53-6368-9F42-3286-4F31F9140869}"/>
              </a:ext>
            </a:extLst>
          </p:cNvPr>
          <p:cNvSpPr txBox="1"/>
          <p:nvPr/>
        </p:nvSpPr>
        <p:spPr>
          <a:xfrm>
            <a:off x="6097398" y="5284956"/>
            <a:ext cx="609460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https://twitter.com/i/status/1546816541567913984</a:t>
            </a:r>
          </a:p>
        </p:txBody>
      </p:sp>
      <p:sp>
        <p:nvSpPr>
          <p:cNvPr id="8" name="TextBox 7">
            <a:extLst>
              <a:ext uri="{FF2B5EF4-FFF2-40B4-BE49-F238E27FC236}">
                <a16:creationId xmlns:a16="http://schemas.microsoft.com/office/drawing/2014/main" id="{5141994F-CCF9-7ED5-663A-9C421E5285BD}"/>
              </a:ext>
            </a:extLst>
          </p:cNvPr>
          <p:cNvSpPr txBox="1"/>
          <p:nvPr/>
        </p:nvSpPr>
        <p:spPr>
          <a:xfrm>
            <a:off x="6097398" y="5755018"/>
            <a:ext cx="6094602"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https://www.youtube.com/watch?v=MflT0I7ZPCs</a:t>
            </a:r>
          </a:p>
        </p:txBody>
      </p:sp>
      <p:sp>
        <p:nvSpPr>
          <p:cNvPr id="3" name="Slide Number Placeholder 2">
            <a:extLst>
              <a:ext uri="{FF2B5EF4-FFF2-40B4-BE49-F238E27FC236}">
                <a16:creationId xmlns:a16="http://schemas.microsoft.com/office/drawing/2014/main" id="{96B00921-9C51-C8B9-8B88-98B44314D548}"/>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11</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9741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Television</a:t>
            </a:r>
          </a:p>
        </p:txBody>
      </p:sp>
      <p:pic>
        <p:nvPicPr>
          <p:cNvPr id="7" name="Picture 6">
            <a:extLst>
              <a:ext uri="{FF2B5EF4-FFF2-40B4-BE49-F238E27FC236}">
                <a16:creationId xmlns:a16="http://schemas.microsoft.com/office/drawing/2014/main" id="{149EE3D2-1839-89D6-EB00-05D796EC7869}"/>
              </a:ext>
            </a:extLst>
          </p:cNvPr>
          <p:cNvPicPr>
            <a:picLocks noChangeAspect="1"/>
          </p:cNvPicPr>
          <p:nvPr/>
        </p:nvPicPr>
        <p:blipFill>
          <a:blip r:embed="rId2"/>
          <a:stretch>
            <a:fillRect/>
          </a:stretch>
        </p:blipFill>
        <p:spPr>
          <a:xfrm>
            <a:off x="1319423" y="1200003"/>
            <a:ext cx="3654098" cy="2014133"/>
          </a:xfrm>
          <a:prstGeom prst="rect">
            <a:avLst/>
          </a:prstGeom>
        </p:spPr>
      </p:pic>
      <p:pic>
        <p:nvPicPr>
          <p:cNvPr id="9" name="Picture 8">
            <a:extLst>
              <a:ext uri="{FF2B5EF4-FFF2-40B4-BE49-F238E27FC236}">
                <a16:creationId xmlns:a16="http://schemas.microsoft.com/office/drawing/2014/main" id="{D2FB54AB-1C9A-7422-4146-927ED128C6DD}"/>
              </a:ext>
            </a:extLst>
          </p:cNvPr>
          <p:cNvPicPr>
            <a:picLocks noChangeAspect="1"/>
          </p:cNvPicPr>
          <p:nvPr/>
        </p:nvPicPr>
        <p:blipFill>
          <a:blip r:embed="rId3"/>
          <a:stretch>
            <a:fillRect/>
          </a:stretch>
        </p:blipFill>
        <p:spPr>
          <a:xfrm>
            <a:off x="6337780" y="1200003"/>
            <a:ext cx="4357031" cy="2918614"/>
          </a:xfrm>
          <a:prstGeom prst="rect">
            <a:avLst/>
          </a:prstGeom>
        </p:spPr>
      </p:pic>
      <p:sp>
        <p:nvSpPr>
          <p:cNvPr id="10" name="Content Placeholder 2">
            <a:extLst>
              <a:ext uri="{FF2B5EF4-FFF2-40B4-BE49-F238E27FC236}">
                <a16:creationId xmlns:a16="http://schemas.microsoft.com/office/drawing/2014/main" id="{FA0249B5-615D-CA6E-D958-B19D712249AC}"/>
              </a:ext>
            </a:extLst>
          </p:cNvPr>
          <p:cNvSpPr txBox="1">
            <a:spLocks/>
          </p:cNvSpPr>
          <p:nvPr/>
        </p:nvSpPr>
        <p:spPr>
          <a:xfrm>
            <a:off x="438675" y="4350253"/>
            <a:ext cx="11180425" cy="218865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Sitting in your living room seeing their living room </a:t>
            </a:r>
            <a:r>
              <a:rPr lang="en-US" sz="2400" dirty="0">
                <a:sym typeface="Wingdings" panose="05000000000000000000" pitchFamily="2" charset="2"/>
              </a:rPr>
              <a:t></a:t>
            </a:r>
            <a:r>
              <a:rPr lang="en-US" sz="2400" dirty="0"/>
              <a:t> looking at smiling faces and people making cute jokes and laughing — all without you having to do any effort whatsoever. (Barrett, 2010)</a:t>
            </a:r>
          </a:p>
          <a:p>
            <a:pPr algn="just"/>
            <a:r>
              <a:rPr lang="en-US" sz="2400" dirty="0"/>
              <a:t>Coziness, familiarity, safety </a:t>
            </a:r>
            <a:r>
              <a:rPr lang="en-US" sz="2400" dirty="0">
                <a:sym typeface="Wingdings" panose="05000000000000000000" pitchFamily="2" charset="2"/>
              </a:rPr>
              <a:t> neurochemical responses without effort or cognitive load</a:t>
            </a:r>
          </a:p>
          <a:p>
            <a:pPr algn="just"/>
            <a:r>
              <a:rPr lang="en-US" sz="2400" dirty="0">
                <a:sym typeface="Wingdings" panose="05000000000000000000" pitchFamily="2" charset="2"/>
              </a:rPr>
              <a:t>What is the evolutionarily normal state for which these features are SNS?</a:t>
            </a:r>
            <a:endParaRPr lang="en-US" sz="2400" dirty="0"/>
          </a:p>
        </p:txBody>
      </p:sp>
      <p:sp>
        <p:nvSpPr>
          <p:cNvPr id="16" name="Slide Number Placeholder 15">
            <a:extLst>
              <a:ext uri="{FF2B5EF4-FFF2-40B4-BE49-F238E27FC236}">
                <a16:creationId xmlns:a16="http://schemas.microsoft.com/office/drawing/2014/main" id="{248FB085-1C95-AE47-003C-2ACFFACE8804}"/>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12</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43040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647D-7E6E-AF04-F285-B874E1E785D4}"/>
              </a:ext>
            </a:extLst>
          </p:cNvPr>
          <p:cNvSpPr>
            <a:spLocks noGrp="1"/>
          </p:cNvSpPr>
          <p:nvPr>
            <p:ph idx="1"/>
          </p:nvPr>
        </p:nvSpPr>
        <p:spPr>
          <a:xfrm>
            <a:off x="6697211" y="1345733"/>
            <a:ext cx="4242734" cy="524312"/>
          </a:xfrm>
        </p:spPr>
        <p:txBody>
          <a:bodyPr>
            <a:normAutofit/>
          </a:bodyPr>
          <a:lstStyle/>
          <a:p>
            <a:r>
              <a:rPr lang="en-US" dirty="0">
                <a:sym typeface="Wingdings" panose="05000000000000000000" pitchFamily="2" charset="2"/>
              </a:rPr>
              <a:t>Influencers </a:t>
            </a:r>
            <a:endParaRPr lang="en-US" dirty="0"/>
          </a:p>
        </p:txBody>
      </p:sp>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Social media </a:t>
            </a:r>
          </a:p>
        </p:txBody>
      </p:sp>
      <p:pic>
        <p:nvPicPr>
          <p:cNvPr id="2" name="Picture 1">
            <a:extLst>
              <a:ext uri="{FF2B5EF4-FFF2-40B4-BE49-F238E27FC236}">
                <a16:creationId xmlns:a16="http://schemas.microsoft.com/office/drawing/2014/main" id="{883BD5DA-B430-9020-6A2B-8E0D95FE7809}"/>
              </a:ext>
            </a:extLst>
          </p:cNvPr>
          <p:cNvPicPr>
            <a:picLocks noChangeAspect="1"/>
          </p:cNvPicPr>
          <p:nvPr/>
        </p:nvPicPr>
        <p:blipFill>
          <a:blip r:embed="rId2"/>
          <a:stretch>
            <a:fillRect/>
          </a:stretch>
        </p:blipFill>
        <p:spPr>
          <a:xfrm>
            <a:off x="929974" y="3673759"/>
            <a:ext cx="1410847" cy="1085691"/>
          </a:xfrm>
          <a:prstGeom prst="rect">
            <a:avLst/>
          </a:prstGeom>
        </p:spPr>
      </p:pic>
      <p:pic>
        <p:nvPicPr>
          <p:cNvPr id="11" name="Picture 10">
            <a:extLst>
              <a:ext uri="{FF2B5EF4-FFF2-40B4-BE49-F238E27FC236}">
                <a16:creationId xmlns:a16="http://schemas.microsoft.com/office/drawing/2014/main" id="{C16A9F4C-A4FB-5C47-49F8-48C29B162C51}"/>
              </a:ext>
            </a:extLst>
          </p:cNvPr>
          <p:cNvPicPr>
            <a:picLocks noChangeAspect="1"/>
          </p:cNvPicPr>
          <p:nvPr/>
        </p:nvPicPr>
        <p:blipFill>
          <a:blip r:embed="rId3"/>
          <a:stretch>
            <a:fillRect/>
          </a:stretch>
        </p:blipFill>
        <p:spPr>
          <a:xfrm>
            <a:off x="3100293" y="3902209"/>
            <a:ext cx="1320591" cy="742833"/>
          </a:xfrm>
          <a:prstGeom prst="rect">
            <a:avLst/>
          </a:prstGeom>
        </p:spPr>
      </p:pic>
      <p:pic>
        <p:nvPicPr>
          <p:cNvPr id="12" name="Picture 11">
            <a:extLst>
              <a:ext uri="{FF2B5EF4-FFF2-40B4-BE49-F238E27FC236}">
                <a16:creationId xmlns:a16="http://schemas.microsoft.com/office/drawing/2014/main" id="{F6E40800-C9C4-6FE4-CB70-AF06A76075C4}"/>
              </a:ext>
            </a:extLst>
          </p:cNvPr>
          <p:cNvPicPr>
            <a:picLocks noChangeAspect="1"/>
          </p:cNvPicPr>
          <p:nvPr/>
        </p:nvPicPr>
        <p:blipFill>
          <a:blip r:embed="rId4"/>
          <a:stretch>
            <a:fillRect/>
          </a:stretch>
        </p:blipFill>
        <p:spPr>
          <a:xfrm>
            <a:off x="2357460" y="3888802"/>
            <a:ext cx="742833" cy="742833"/>
          </a:xfrm>
          <a:prstGeom prst="rect">
            <a:avLst/>
          </a:prstGeom>
        </p:spPr>
      </p:pic>
      <p:pic>
        <p:nvPicPr>
          <p:cNvPr id="13" name="Picture 12">
            <a:extLst>
              <a:ext uri="{FF2B5EF4-FFF2-40B4-BE49-F238E27FC236}">
                <a16:creationId xmlns:a16="http://schemas.microsoft.com/office/drawing/2014/main" id="{8D1A7BCA-77E6-068C-E711-8CFD35C516C1}"/>
              </a:ext>
            </a:extLst>
          </p:cNvPr>
          <p:cNvPicPr>
            <a:picLocks noChangeAspect="1"/>
          </p:cNvPicPr>
          <p:nvPr/>
        </p:nvPicPr>
        <p:blipFill rotWithShape="1">
          <a:blip r:embed="rId5"/>
          <a:srcRect l="21591" r="21229"/>
          <a:stretch/>
        </p:blipFill>
        <p:spPr>
          <a:xfrm>
            <a:off x="5796793" y="2112796"/>
            <a:ext cx="2240820" cy="3918888"/>
          </a:xfrm>
          <a:prstGeom prst="rect">
            <a:avLst/>
          </a:prstGeom>
        </p:spPr>
      </p:pic>
      <p:sp>
        <p:nvSpPr>
          <p:cNvPr id="15" name="Content Placeholder 2">
            <a:extLst>
              <a:ext uri="{FF2B5EF4-FFF2-40B4-BE49-F238E27FC236}">
                <a16:creationId xmlns:a16="http://schemas.microsoft.com/office/drawing/2014/main" id="{27BCCB79-69FB-3400-D49C-4CD4D9804397}"/>
              </a:ext>
            </a:extLst>
          </p:cNvPr>
          <p:cNvSpPr txBox="1">
            <a:spLocks/>
          </p:cNvSpPr>
          <p:nvPr/>
        </p:nvSpPr>
        <p:spPr>
          <a:xfrm>
            <a:off x="538993" y="1492747"/>
            <a:ext cx="4678466" cy="21810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rPr>
              <a:t>Online platforms leveraged dopamine responses making them addictive </a:t>
            </a:r>
            <a:r>
              <a:rPr lang="en-US" sz="2400" dirty="0">
                <a:latin typeface="Arial" panose="020B0604020202020204" pitchFamily="34" charset="0"/>
                <a:cs typeface="Arial" panose="020B0604020202020204" pitchFamily="34" charset="0"/>
                <a:sym typeface="Wingdings" panose="05000000000000000000" pitchFamily="2" charset="2"/>
              </a:rPr>
              <a:t> </a:t>
            </a:r>
            <a:br>
              <a:rPr lang="en-US" sz="2400" dirty="0">
                <a:latin typeface="Arial" panose="020B0604020202020204" pitchFamily="34" charset="0"/>
                <a:cs typeface="Arial" panose="020B0604020202020204" pitchFamily="34" charset="0"/>
                <a:sym typeface="Wingdings" panose="05000000000000000000" pitchFamily="2" charset="2"/>
              </a:rPr>
            </a:br>
            <a:r>
              <a:rPr lang="en-US" sz="2400" dirty="0">
                <a:latin typeface="Arial" panose="020B0604020202020204" pitchFamily="34" charset="0"/>
                <a:cs typeface="Arial" panose="020B0604020202020204" pitchFamily="34" charset="0"/>
                <a:sym typeface="Wingdings" panose="05000000000000000000" pitchFamily="2" charset="2"/>
              </a:rPr>
              <a:t>Like button or Short videos with easy to digest and funny information</a:t>
            </a:r>
          </a:p>
        </p:txBody>
      </p:sp>
      <p:pic>
        <p:nvPicPr>
          <p:cNvPr id="8" name="Picture 7">
            <a:extLst>
              <a:ext uri="{FF2B5EF4-FFF2-40B4-BE49-F238E27FC236}">
                <a16:creationId xmlns:a16="http://schemas.microsoft.com/office/drawing/2014/main" id="{8AB733F1-08EB-3565-D64B-C62024819B13}"/>
              </a:ext>
            </a:extLst>
          </p:cNvPr>
          <p:cNvPicPr>
            <a:picLocks noChangeAspect="1"/>
          </p:cNvPicPr>
          <p:nvPr/>
        </p:nvPicPr>
        <p:blipFill rotWithShape="1">
          <a:blip r:embed="rId6"/>
          <a:srcRect l="12798" r="16537"/>
          <a:stretch/>
        </p:blipFill>
        <p:spPr>
          <a:xfrm>
            <a:off x="8145711" y="2314105"/>
            <a:ext cx="3934438" cy="3131843"/>
          </a:xfrm>
          <a:prstGeom prst="rect">
            <a:avLst/>
          </a:prstGeom>
        </p:spPr>
      </p:pic>
      <p:sp>
        <p:nvSpPr>
          <p:cNvPr id="16" name="Content Placeholder 2">
            <a:extLst>
              <a:ext uri="{FF2B5EF4-FFF2-40B4-BE49-F238E27FC236}">
                <a16:creationId xmlns:a16="http://schemas.microsoft.com/office/drawing/2014/main" id="{94AC3BA1-02DA-05C7-0E7B-F1967C0E47FC}"/>
              </a:ext>
            </a:extLst>
          </p:cNvPr>
          <p:cNvSpPr txBox="1">
            <a:spLocks/>
          </p:cNvSpPr>
          <p:nvPr/>
        </p:nvSpPr>
        <p:spPr>
          <a:xfrm>
            <a:off x="579979" y="5111162"/>
            <a:ext cx="4851192" cy="12812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sym typeface="Wingdings" panose="05000000000000000000" pitchFamily="2" charset="2"/>
              </a:rPr>
              <a:t>Feeling of belonging to groups  social integration as evolutionary cue for survival</a:t>
            </a:r>
            <a:endParaRPr lang="en-US" sz="2400" dirty="0">
              <a:latin typeface="Arial" panose="020B0604020202020204" pitchFamily="34" charset="0"/>
              <a:cs typeface="Arial" panose="020B0604020202020204" pitchFamily="34" charset="0"/>
            </a:endParaRPr>
          </a:p>
        </p:txBody>
      </p:sp>
      <p:sp>
        <p:nvSpPr>
          <p:cNvPr id="18" name="Slide Number Placeholder 17">
            <a:extLst>
              <a:ext uri="{FF2B5EF4-FFF2-40B4-BE49-F238E27FC236}">
                <a16:creationId xmlns:a16="http://schemas.microsoft.com/office/drawing/2014/main" id="{CF5E4AD6-BF1D-222E-1BD4-79B61888A6A7}"/>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13</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85524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Cultural and religious influences?</a:t>
            </a:r>
          </a:p>
        </p:txBody>
      </p:sp>
      <p:sp>
        <p:nvSpPr>
          <p:cNvPr id="6" name="Content Placeholder 5">
            <a:extLst>
              <a:ext uri="{FF2B5EF4-FFF2-40B4-BE49-F238E27FC236}">
                <a16:creationId xmlns:a16="http://schemas.microsoft.com/office/drawing/2014/main" id="{AFE04850-1790-68B1-046E-B2E4C42C9E96}"/>
              </a:ext>
            </a:extLst>
          </p:cNvPr>
          <p:cNvSpPr>
            <a:spLocks noGrp="1"/>
          </p:cNvSpPr>
          <p:nvPr>
            <p:ph idx="1"/>
          </p:nvPr>
        </p:nvSpPr>
        <p:spPr>
          <a:xfrm>
            <a:off x="538993" y="1474634"/>
            <a:ext cx="10966242" cy="1985657"/>
          </a:xfrm>
        </p:spPr>
        <p:txBody>
          <a:bodyPr>
            <a:normAutofit/>
          </a:bodyPr>
          <a:lstStyle/>
          <a:p>
            <a:r>
              <a:rPr lang="en-US" dirty="0">
                <a:latin typeface="Arial" panose="020B0604020202020204" pitchFamily="34" charset="0"/>
                <a:cs typeface="Arial" panose="020B0604020202020204" pitchFamily="34" charset="0"/>
              </a:rPr>
              <a:t>Religion in itself as SNS (Lightner and Hagen, 2022)</a:t>
            </a:r>
          </a:p>
          <a:p>
            <a:r>
              <a:rPr lang="en-US" dirty="0">
                <a:latin typeface="Arial" panose="020B0604020202020204" pitchFamily="34" charset="0"/>
                <a:cs typeface="Arial" panose="020B0604020202020204" pitchFamily="34" charset="0"/>
              </a:rPr>
              <a:t>Western vs. Eastern cultures, but lacking data (De Block and Du Laing, 2010)</a:t>
            </a:r>
          </a:p>
          <a:p>
            <a:r>
              <a:rPr lang="en-US" dirty="0">
                <a:latin typeface="Arial" panose="020B0604020202020204" pitchFamily="34" charset="0"/>
                <a:cs typeface="Arial" panose="020B0604020202020204" pitchFamily="34" charset="0"/>
              </a:rPr>
              <a:t>Supernormal cuteness </a:t>
            </a:r>
          </a:p>
        </p:txBody>
      </p:sp>
      <p:pic>
        <p:nvPicPr>
          <p:cNvPr id="15" name="Picture 14">
            <a:extLst>
              <a:ext uri="{FF2B5EF4-FFF2-40B4-BE49-F238E27FC236}">
                <a16:creationId xmlns:a16="http://schemas.microsoft.com/office/drawing/2014/main" id="{51209CD7-21B9-21AE-137F-BA3605A61DD9}"/>
              </a:ext>
            </a:extLst>
          </p:cNvPr>
          <p:cNvPicPr>
            <a:picLocks noChangeAspect="1"/>
          </p:cNvPicPr>
          <p:nvPr/>
        </p:nvPicPr>
        <p:blipFill>
          <a:blip r:embed="rId2"/>
          <a:stretch>
            <a:fillRect/>
          </a:stretch>
        </p:blipFill>
        <p:spPr>
          <a:xfrm>
            <a:off x="957845" y="4349604"/>
            <a:ext cx="1708308" cy="1985657"/>
          </a:xfrm>
          <a:prstGeom prst="rect">
            <a:avLst/>
          </a:prstGeom>
        </p:spPr>
      </p:pic>
      <p:pic>
        <p:nvPicPr>
          <p:cNvPr id="17" name="Picture 16">
            <a:extLst>
              <a:ext uri="{FF2B5EF4-FFF2-40B4-BE49-F238E27FC236}">
                <a16:creationId xmlns:a16="http://schemas.microsoft.com/office/drawing/2014/main" id="{26BABE99-AF2F-14EC-AEB6-1F8E9CBB43EC}"/>
              </a:ext>
            </a:extLst>
          </p:cNvPr>
          <p:cNvPicPr>
            <a:picLocks noChangeAspect="1"/>
          </p:cNvPicPr>
          <p:nvPr/>
        </p:nvPicPr>
        <p:blipFill>
          <a:blip r:embed="rId3"/>
          <a:stretch>
            <a:fillRect/>
          </a:stretch>
        </p:blipFill>
        <p:spPr>
          <a:xfrm>
            <a:off x="8921149" y="3831943"/>
            <a:ext cx="2432651" cy="2619126"/>
          </a:xfrm>
          <a:prstGeom prst="rect">
            <a:avLst/>
          </a:prstGeom>
        </p:spPr>
      </p:pic>
      <p:pic>
        <p:nvPicPr>
          <p:cNvPr id="18" name="Picture 17">
            <a:extLst>
              <a:ext uri="{FF2B5EF4-FFF2-40B4-BE49-F238E27FC236}">
                <a16:creationId xmlns:a16="http://schemas.microsoft.com/office/drawing/2014/main" id="{78B0F0B3-85F1-62AC-3C30-3C20655A5C8B}"/>
              </a:ext>
            </a:extLst>
          </p:cNvPr>
          <p:cNvPicPr>
            <a:picLocks noChangeAspect="1"/>
          </p:cNvPicPr>
          <p:nvPr/>
        </p:nvPicPr>
        <p:blipFill>
          <a:blip r:embed="rId4"/>
          <a:stretch>
            <a:fillRect/>
          </a:stretch>
        </p:blipFill>
        <p:spPr>
          <a:xfrm>
            <a:off x="6096000" y="4073818"/>
            <a:ext cx="1425500" cy="2301919"/>
          </a:xfrm>
          <a:prstGeom prst="rect">
            <a:avLst/>
          </a:prstGeom>
        </p:spPr>
      </p:pic>
      <p:pic>
        <p:nvPicPr>
          <p:cNvPr id="22" name="Picture 21">
            <a:extLst>
              <a:ext uri="{FF2B5EF4-FFF2-40B4-BE49-F238E27FC236}">
                <a16:creationId xmlns:a16="http://schemas.microsoft.com/office/drawing/2014/main" id="{A6F72160-F881-8CE0-1C65-729C2E8117EE}"/>
              </a:ext>
            </a:extLst>
          </p:cNvPr>
          <p:cNvPicPr>
            <a:picLocks noChangeAspect="1"/>
          </p:cNvPicPr>
          <p:nvPr/>
        </p:nvPicPr>
        <p:blipFill>
          <a:blip r:embed="rId5"/>
          <a:stretch>
            <a:fillRect/>
          </a:stretch>
        </p:blipFill>
        <p:spPr>
          <a:xfrm>
            <a:off x="4065802" y="4114292"/>
            <a:ext cx="1730991" cy="2220969"/>
          </a:xfrm>
          <a:prstGeom prst="rect">
            <a:avLst/>
          </a:prstGeom>
        </p:spPr>
      </p:pic>
      <p:sp>
        <p:nvSpPr>
          <p:cNvPr id="24" name="Slide Number Placeholder 23">
            <a:extLst>
              <a:ext uri="{FF2B5EF4-FFF2-40B4-BE49-F238E27FC236}">
                <a16:creationId xmlns:a16="http://schemas.microsoft.com/office/drawing/2014/main" id="{ACEAA539-03A6-814E-5150-64AFAB7504F0}"/>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14</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21145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45A85D66-5C6D-EBEC-3F70-613770CF96C3}"/>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l="-497" r="-351" b="39172"/>
          <a:stretch/>
        </p:blipFill>
        <p:spPr>
          <a:xfrm>
            <a:off x="565856" y="1525213"/>
            <a:ext cx="4889722" cy="3807573"/>
          </a:xfrm>
        </p:spPr>
      </p:pic>
      <p:sp>
        <p:nvSpPr>
          <p:cNvPr id="12" name="Title 1">
            <a:extLst>
              <a:ext uri="{FF2B5EF4-FFF2-40B4-BE49-F238E27FC236}">
                <a16:creationId xmlns:a16="http://schemas.microsoft.com/office/drawing/2014/main" id="{FC8142A1-E729-4A6E-C00B-4DF6B5314049}"/>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Peak-shift effect and SNS	</a:t>
            </a:r>
          </a:p>
        </p:txBody>
      </p:sp>
      <p:pic>
        <p:nvPicPr>
          <p:cNvPr id="13" name="Content Placeholder 3">
            <a:extLst>
              <a:ext uri="{FF2B5EF4-FFF2-40B4-BE49-F238E27FC236}">
                <a16:creationId xmlns:a16="http://schemas.microsoft.com/office/drawing/2014/main" id="{CE508B95-67B3-C863-B4B1-32A185E7FD3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16" r="-616" b="47647"/>
          <a:stretch/>
        </p:blipFill>
        <p:spPr>
          <a:xfrm>
            <a:off x="6096000" y="1778750"/>
            <a:ext cx="5344058" cy="3300497"/>
          </a:xfrm>
          <a:prstGeom prst="rect">
            <a:avLst/>
          </a:prstGeom>
        </p:spPr>
      </p:pic>
      <p:sp>
        <p:nvSpPr>
          <p:cNvPr id="14" name="TextBox 13">
            <a:extLst>
              <a:ext uri="{FF2B5EF4-FFF2-40B4-BE49-F238E27FC236}">
                <a16:creationId xmlns:a16="http://schemas.microsoft.com/office/drawing/2014/main" id="{30E3062A-D1AD-CEA1-733F-0B5101FC9D85}"/>
              </a:ext>
            </a:extLst>
          </p:cNvPr>
          <p:cNvSpPr txBox="1"/>
          <p:nvPr/>
        </p:nvSpPr>
        <p:spPr>
          <a:xfrm>
            <a:off x="648049" y="6187073"/>
            <a:ext cx="800309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Lynn et al. (2010) Encyclopedia of Animal Behavior</a:t>
            </a:r>
          </a:p>
        </p:txBody>
      </p:sp>
      <p:sp>
        <p:nvSpPr>
          <p:cNvPr id="3" name="Slide Number Placeholder 2">
            <a:extLst>
              <a:ext uri="{FF2B5EF4-FFF2-40B4-BE49-F238E27FC236}">
                <a16:creationId xmlns:a16="http://schemas.microsoft.com/office/drawing/2014/main" id="{E3D6BF25-B68E-D950-2DF3-0506020DE677}"/>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15</a:t>
            </a:fld>
            <a:r>
              <a:rPr lang="en-US" dirty="0">
                <a:latin typeface="Arial" panose="020B0604020202020204" pitchFamily="34" charset="0"/>
                <a:cs typeface="Arial" panose="020B0604020202020204" pitchFamily="34" charset="0"/>
              </a:rPr>
              <a:t>/24</a:t>
            </a:r>
          </a:p>
        </p:txBody>
      </p:sp>
      <p:pic>
        <p:nvPicPr>
          <p:cNvPr id="2060" name="Picture 12" descr="Transparent Yellow Flower Png - Transparent Background Yellow Flower  Clipart, Png Download , Transparent Png Image - PNGitem">
            <a:extLst>
              <a:ext uri="{FF2B5EF4-FFF2-40B4-BE49-F238E27FC236}">
                <a16:creationId xmlns:a16="http://schemas.microsoft.com/office/drawing/2014/main" id="{95ACBC31-2802-B970-7B34-13FA92238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887" y="4374786"/>
            <a:ext cx="460853" cy="49242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Blue Rose Clipart Different Flower - Single Flower Transparent Background  PNG Image | Transparent PNG Free Download on SeekPNG">
            <a:extLst>
              <a:ext uri="{FF2B5EF4-FFF2-40B4-BE49-F238E27FC236}">
                <a16:creationId xmlns:a16="http://schemas.microsoft.com/office/drawing/2014/main" id="{0861D869-E024-820B-7D00-129877FF7D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949" t="2443" r="18771" b="2443"/>
          <a:stretch/>
        </p:blipFill>
        <p:spPr bwMode="auto">
          <a:xfrm>
            <a:off x="5374463" y="4295037"/>
            <a:ext cx="558291" cy="57217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42,341 Cube Sugar Photos - Free &amp; Royalty-Free Stock Photos from Dreamstime">
            <a:extLst>
              <a:ext uri="{FF2B5EF4-FFF2-40B4-BE49-F238E27FC236}">
                <a16:creationId xmlns:a16="http://schemas.microsoft.com/office/drawing/2014/main" id="{1B619D5E-E056-7439-BD19-DB9FDDD267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66401" y="5332786"/>
            <a:ext cx="635424" cy="658439"/>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Salt Shaker Png Clipart - Clip Art, Transparent Png - kindpng">
            <a:extLst>
              <a:ext uri="{FF2B5EF4-FFF2-40B4-BE49-F238E27FC236}">
                <a16:creationId xmlns:a16="http://schemas.microsoft.com/office/drawing/2014/main" id="{09D4978C-022D-8433-3600-E134637368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1618" y="5405356"/>
            <a:ext cx="278348" cy="5920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F774EC-9EBD-C451-23E6-E81DCCC415EE}"/>
              </a:ext>
            </a:extLst>
          </p:cNvPr>
          <p:cNvSpPr txBox="1"/>
          <p:nvPr/>
        </p:nvSpPr>
        <p:spPr>
          <a:xfrm>
            <a:off x="3359649" y="1643865"/>
            <a:ext cx="1119884" cy="369332"/>
          </a:xfrm>
          <a:prstGeom prst="rect">
            <a:avLst/>
          </a:prstGeom>
          <a:noFill/>
        </p:spPr>
        <p:txBody>
          <a:bodyPr wrap="square" rtlCol="0">
            <a:spAutoFit/>
          </a:bodyPr>
          <a:lstStyle/>
          <a:p>
            <a:r>
              <a:rPr lang="en-US" dirty="0"/>
              <a:t>S+ only</a:t>
            </a:r>
          </a:p>
        </p:txBody>
      </p:sp>
      <p:sp>
        <p:nvSpPr>
          <p:cNvPr id="4" name="TextBox 3">
            <a:extLst>
              <a:ext uri="{FF2B5EF4-FFF2-40B4-BE49-F238E27FC236}">
                <a16:creationId xmlns:a16="http://schemas.microsoft.com/office/drawing/2014/main" id="{FC984EC7-9592-77F9-5212-07D8B7D7C0D8}"/>
              </a:ext>
            </a:extLst>
          </p:cNvPr>
          <p:cNvSpPr txBox="1"/>
          <p:nvPr/>
        </p:nvSpPr>
        <p:spPr>
          <a:xfrm>
            <a:off x="1724345" y="2283915"/>
            <a:ext cx="1119884" cy="646331"/>
          </a:xfrm>
          <a:prstGeom prst="rect">
            <a:avLst/>
          </a:prstGeom>
          <a:noFill/>
        </p:spPr>
        <p:txBody>
          <a:bodyPr wrap="square" rtlCol="0">
            <a:spAutoFit/>
          </a:bodyPr>
          <a:lstStyle/>
          <a:p>
            <a:r>
              <a:rPr lang="en-US" dirty="0">
                <a:solidFill>
                  <a:schemeClr val="accent1"/>
                </a:solidFill>
              </a:rPr>
              <a:t>Both S- and S+</a:t>
            </a:r>
          </a:p>
        </p:txBody>
      </p:sp>
    </p:spTree>
    <p:extLst>
      <p:ext uri="{BB962C8B-B14F-4D97-AF65-F5344CB8AC3E}">
        <p14:creationId xmlns:p14="http://schemas.microsoft.com/office/powerpoint/2010/main" val="40078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Peak-shift effect and SNS	</a:t>
            </a:r>
          </a:p>
        </p:txBody>
      </p:sp>
      <p:pic>
        <p:nvPicPr>
          <p:cNvPr id="5" name="Picture 3">
            <a:extLst>
              <a:ext uri="{FF2B5EF4-FFF2-40B4-BE49-F238E27FC236}">
                <a16:creationId xmlns:a16="http://schemas.microsoft.com/office/drawing/2014/main" id="{FD6C3DED-66DE-E802-17BE-DEE118A3B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49" y="3424991"/>
            <a:ext cx="6262381" cy="214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a:extLst>
              <a:ext uri="{FF2B5EF4-FFF2-40B4-BE49-F238E27FC236}">
                <a16:creationId xmlns:a16="http://schemas.microsoft.com/office/drawing/2014/main" id="{D6B71BAE-1EEF-AA11-738E-AFAFAB468963}"/>
              </a:ext>
            </a:extLst>
          </p:cNvPr>
          <p:cNvSpPr txBox="1">
            <a:spLocks/>
          </p:cNvSpPr>
          <p:nvPr/>
        </p:nvSpPr>
        <p:spPr>
          <a:xfrm>
            <a:off x="538992" y="1456887"/>
            <a:ext cx="11515987" cy="1378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sym typeface="Wingdings" panose="05000000000000000000" pitchFamily="2" charset="2"/>
              </a:rPr>
              <a:t>Re-arrangement dimensions  object shape, orientation or location</a:t>
            </a:r>
          </a:p>
          <a:p>
            <a:r>
              <a:rPr lang="en-US" sz="2400" dirty="0">
                <a:latin typeface="Arial" panose="020B0604020202020204" pitchFamily="34" charset="0"/>
                <a:cs typeface="Arial" panose="020B0604020202020204" pitchFamily="34" charset="0"/>
                <a:sym typeface="Wingdings" panose="05000000000000000000" pitchFamily="2" charset="2"/>
              </a:rPr>
              <a:t>Intensity dimensions  intensity of sound, color, light or other</a:t>
            </a:r>
          </a:p>
        </p:txBody>
      </p:sp>
      <p:pic>
        <p:nvPicPr>
          <p:cNvPr id="6" name="Picture 5">
            <a:extLst>
              <a:ext uri="{FF2B5EF4-FFF2-40B4-BE49-F238E27FC236}">
                <a16:creationId xmlns:a16="http://schemas.microsoft.com/office/drawing/2014/main" id="{DDE86C3E-282D-D9D4-2E74-10C6D93DF541}"/>
              </a:ext>
            </a:extLst>
          </p:cNvPr>
          <p:cNvPicPr>
            <a:picLocks noChangeAspect="1"/>
          </p:cNvPicPr>
          <p:nvPr/>
        </p:nvPicPr>
        <p:blipFill>
          <a:blip r:embed="rId3"/>
          <a:stretch>
            <a:fillRect/>
          </a:stretch>
        </p:blipFill>
        <p:spPr>
          <a:xfrm>
            <a:off x="7825326" y="3482845"/>
            <a:ext cx="3483734" cy="2092083"/>
          </a:xfrm>
          <a:prstGeom prst="rect">
            <a:avLst/>
          </a:prstGeom>
        </p:spPr>
      </p:pic>
      <p:sp>
        <p:nvSpPr>
          <p:cNvPr id="8" name="TextBox 7">
            <a:extLst>
              <a:ext uri="{FF2B5EF4-FFF2-40B4-BE49-F238E27FC236}">
                <a16:creationId xmlns:a16="http://schemas.microsoft.com/office/drawing/2014/main" id="{21C64AB3-4F63-1FE1-1A8E-7259D1029756}"/>
              </a:ext>
            </a:extLst>
          </p:cNvPr>
          <p:cNvSpPr txBox="1"/>
          <p:nvPr/>
        </p:nvSpPr>
        <p:spPr>
          <a:xfrm>
            <a:off x="8164585" y="5851494"/>
            <a:ext cx="3219275" cy="338554"/>
          </a:xfrm>
          <a:prstGeom prst="rect">
            <a:avLst/>
          </a:prstGeom>
          <a:noFill/>
        </p:spPr>
        <p:txBody>
          <a:bodyPr wrap="square">
            <a:spAutoFit/>
          </a:bodyPr>
          <a:lstStyle/>
          <a:p>
            <a:r>
              <a:rPr lang="en-US" sz="1600" dirty="0" err="1">
                <a:latin typeface="Arial" panose="020B0604020202020204" pitchFamily="34" charset="0"/>
                <a:cs typeface="Arial" panose="020B0604020202020204" pitchFamily="34" charset="0"/>
                <a:sym typeface="Wingdings" panose="05000000000000000000" pitchFamily="2" charset="2"/>
              </a:rPr>
              <a:t>Ghirlanda</a:t>
            </a:r>
            <a:r>
              <a:rPr lang="en-US" sz="1600" dirty="0">
                <a:latin typeface="Arial" panose="020B0604020202020204" pitchFamily="34" charset="0"/>
                <a:cs typeface="Arial" panose="020B0604020202020204" pitchFamily="34" charset="0"/>
                <a:sym typeface="Wingdings" panose="05000000000000000000" pitchFamily="2" charset="2"/>
              </a:rPr>
              <a:t> and </a:t>
            </a:r>
            <a:r>
              <a:rPr lang="en-US" sz="1600" dirty="0" err="1">
                <a:latin typeface="Arial" panose="020B0604020202020204" pitchFamily="34" charset="0"/>
                <a:cs typeface="Arial" panose="020B0604020202020204" pitchFamily="34" charset="0"/>
                <a:sym typeface="Wingdings" panose="05000000000000000000" pitchFamily="2" charset="2"/>
              </a:rPr>
              <a:t>Enquist</a:t>
            </a:r>
            <a:r>
              <a:rPr lang="en-US" sz="1600" dirty="0">
                <a:latin typeface="Arial" panose="020B0604020202020204" pitchFamily="34" charset="0"/>
                <a:cs typeface="Arial" panose="020B0604020202020204" pitchFamily="34" charset="0"/>
                <a:sym typeface="Wingdings" panose="05000000000000000000" pitchFamily="2" charset="2"/>
              </a:rPr>
              <a:t> (2003)</a:t>
            </a:r>
          </a:p>
        </p:txBody>
      </p:sp>
      <p:sp>
        <p:nvSpPr>
          <p:cNvPr id="10" name="Slide Number Placeholder 9">
            <a:extLst>
              <a:ext uri="{FF2B5EF4-FFF2-40B4-BE49-F238E27FC236}">
                <a16:creationId xmlns:a16="http://schemas.microsoft.com/office/drawing/2014/main" id="{04333317-2B8C-84BD-D68E-A3E5B812403C}"/>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16</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810748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Experiment – peak-shift effect</a:t>
            </a:r>
          </a:p>
        </p:txBody>
      </p:sp>
      <p:sp>
        <p:nvSpPr>
          <p:cNvPr id="9" name="Slide Number Placeholder 8">
            <a:extLst>
              <a:ext uri="{FF2B5EF4-FFF2-40B4-BE49-F238E27FC236}">
                <a16:creationId xmlns:a16="http://schemas.microsoft.com/office/drawing/2014/main" id="{A065F45B-5702-FF8E-1FA3-2DE91F84EDCB}"/>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17</a:t>
            </a:fld>
            <a:r>
              <a:rPr lang="en-US" dirty="0">
                <a:latin typeface="Arial" panose="020B0604020202020204" pitchFamily="34" charset="0"/>
                <a:cs typeface="Arial" panose="020B0604020202020204" pitchFamily="34" charset="0"/>
              </a:rPr>
              <a:t>/24</a:t>
            </a:r>
          </a:p>
        </p:txBody>
      </p:sp>
      <p:pic>
        <p:nvPicPr>
          <p:cNvPr id="11" name="Picture 10">
            <a:extLst>
              <a:ext uri="{FF2B5EF4-FFF2-40B4-BE49-F238E27FC236}">
                <a16:creationId xmlns:a16="http://schemas.microsoft.com/office/drawing/2014/main" id="{A1B1EBAD-08B6-C7D7-B11D-78018844A1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82426"/>
            <a:ext cx="2499153" cy="2486962"/>
          </a:xfrm>
          <a:prstGeom prst="rect">
            <a:avLst/>
          </a:prstGeom>
        </p:spPr>
      </p:pic>
      <p:pic>
        <p:nvPicPr>
          <p:cNvPr id="13" name="Picture 12">
            <a:extLst>
              <a:ext uri="{FF2B5EF4-FFF2-40B4-BE49-F238E27FC236}">
                <a16:creationId xmlns:a16="http://schemas.microsoft.com/office/drawing/2014/main" id="{EEF7FCFC-1E60-2C78-F2AE-069763606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869388"/>
            <a:ext cx="2499153" cy="2486962"/>
          </a:xfrm>
          <a:prstGeom prst="rect">
            <a:avLst/>
          </a:prstGeom>
        </p:spPr>
      </p:pic>
      <p:pic>
        <p:nvPicPr>
          <p:cNvPr id="15" name="Picture 14">
            <a:extLst>
              <a:ext uri="{FF2B5EF4-FFF2-40B4-BE49-F238E27FC236}">
                <a16:creationId xmlns:a16="http://schemas.microsoft.com/office/drawing/2014/main" id="{319A005D-D141-2C67-2D5F-9FD9ACFD65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0525" y="2321961"/>
            <a:ext cx="2348753" cy="2451995"/>
          </a:xfrm>
          <a:prstGeom prst="rect">
            <a:avLst/>
          </a:prstGeom>
        </p:spPr>
      </p:pic>
      <p:pic>
        <p:nvPicPr>
          <p:cNvPr id="17" name="Picture 16">
            <a:extLst>
              <a:ext uri="{FF2B5EF4-FFF2-40B4-BE49-F238E27FC236}">
                <a16:creationId xmlns:a16="http://schemas.microsoft.com/office/drawing/2014/main" id="{5E427342-E8B6-20DF-2F86-B75ECCEC63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6657" y="2560648"/>
            <a:ext cx="2177143" cy="2213308"/>
          </a:xfrm>
          <a:prstGeom prst="rect">
            <a:avLst/>
          </a:prstGeom>
        </p:spPr>
      </p:pic>
      <p:pic>
        <p:nvPicPr>
          <p:cNvPr id="19" name="Picture 18">
            <a:extLst>
              <a:ext uri="{FF2B5EF4-FFF2-40B4-BE49-F238E27FC236}">
                <a16:creationId xmlns:a16="http://schemas.microsoft.com/office/drawing/2014/main" id="{E4CFD8A2-1624-CC01-DDD6-D2F389D9E70F}"/>
              </a:ext>
            </a:extLst>
          </p:cNvPr>
          <p:cNvPicPr>
            <a:picLocks noChangeAspect="1"/>
          </p:cNvPicPr>
          <p:nvPr/>
        </p:nvPicPr>
        <p:blipFill rotWithShape="1">
          <a:blip r:embed="rId6">
            <a:extLst>
              <a:ext uri="{28A0092B-C50C-407E-A947-70E740481C1C}">
                <a14:useLocalDpi xmlns:a14="http://schemas.microsoft.com/office/drawing/2010/main" val="0"/>
              </a:ext>
            </a:extLst>
          </a:blip>
          <a:srcRect l="14902" r="11849"/>
          <a:stretch/>
        </p:blipFill>
        <p:spPr>
          <a:xfrm>
            <a:off x="6889345" y="2560648"/>
            <a:ext cx="2137244" cy="2213308"/>
          </a:xfrm>
          <a:prstGeom prst="rect">
            <a:avLst/>
          </a:prstGeom>
        </p:spPr>
      </p:pic>
    </p:spTree>
    <p:extLst>
      <p:ext uri="{BB962C8B-B14F-4D97-AF65-F5344CB8AC3E}">
        <p14:creationId xmlns:p14="http://schemas.microsoft.com/office/powerpoint/2010/main" val="417178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1+#ppt_w/2"/>
                                          </p:val>
                                        </p:tav>
                                        <p:tav tm="100000">
                                          <p:val>
                                            <p:strVal val="#ppt_x"/>
                                          </p:val>
                                        </p:tav>
                                      </p:tavLst>
                                    </p:anim>
                                    <p:anim calcmode="lin" valueType="num">
                                      <p:cBhvr additive="base">
                                        <p:cTn id="3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801829" cy="843890"/>
          </a:xfrm>
        </p:spPr>
        <p:txBody>
          <a:bodyPr>
            <a:normAutofit/>
          </a:bodyPr>
          <a:lstStyle/>
          <a:p>
            <a:r>
              <a:rPr lang="en-US" dirty="0">
                <a:solidFill>
                  <a:schemeClr val="accent1"/>
                </a:solidFill>
                <a:latin typeface="Arial" panose="020B0604020202020204" pitchFamily="34" charset="0"/>
                <a:cs typeface="Arial" panose="020B0604020202020204" pitchFamily="34" charset="0"/>
              </a:rPr>
              <a:t>Peak-shift effect </a:t>
            </a:r>
            <a:r>
              <a:rPr lang="en-US" dirty="0">
                <a:solidFill>
                  <a:schemeClr val="accent1"/>
                </a:solidFill>
                <a:latin typeface="Arial" panose="020B0604020202020204" pitchFamily="34" charset="0"/>
                <a:cs typeface="Arial" panose="020B0604020202020204" pitchFamily="34" charset="0"/>
                <a:sym typeface="Wingdings" panose="05000000000000000000" pitchFamily="2" charset="2"/>
              </a:rPr>
              <a:t> training S+ and S-</a:t>
            </a:r>
            <a:endParaRPr lang="en-US" dirty="0">
              <a:solidFill>
                <a:schemeClr val="accent1"/>
              </a:solidFill>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DBA8C315-2A98-A2BF-0566-434A0927694A}"/>
              </a:ext>
            </a:extLst>
          </p:cNvPr>
          <p:cNvGrpSpPr/>
          <p:nvPr/>
        </p:nvGrpSpPr>
        <p:grpSpPr>
          <a:xfrm>
            <a:off x="1573266" y="3722911"/>
            <a:ext cx="8665166" cy="2481981"/>
            <a:chOff x="862206" y="1282299"/>
            <a:chExt cx="8665166" cy="2481981"/>
          </a:xfrm>
        </p:grpSpPr>
        <p:pic>
          <p:nvPicPr>
            <p:cNvPr id="11" name="Picture 2">
              <a:extLst>
                <a:ext uri="{FF2B5EF4-FFF2-40B4-BE49-F238E27FC236}">
                  <a16:creationId xmlns:a16="http://schemas.microsoft.com/office/drawing/2014/main" id="{F0D8A957-60B0-3428-E201-131997E7342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88" r="53583" b="8807"/>
            <a:stretch/>
          </p:blipFill>
          <p:spPr bwMode="auto">
            <a:xfrm>
              <a:off x="862206" y="1282299"/>
              <a:ext cx="8665166" cy="248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a:extLst>
                <a:ext uri="{FF2B5EF4-FFF2-40B4-BE49-F238E27FC236}">
                  <a16:creationId xmlns:a16="http://schemas.microsoft.com/office/drawing/2014/main" id="{5412E149-391E-41EE-B6B6-8FBF0F7485EE}"/>
                </a:ext>
              </a:extLst>
            </p:cNvPr>
            <p:cNvPicPr>
              <a:picLocks noChangeAspect="1"/>
            </p:cNvPicPr>
            <p:nvPr/>
          </p:nvPicPr>
          <p:blipFill>
            <a:blip r:embed="rId3"/>
            <a:stretch>
              <a:fillRect/>
            </a:stretch>
          </p:blipFill>
          <p:spPr>
            <a:xfrm>
              <a:off x="1117947" y="2257809"/>
              <a:ext cx="1388996" cy="1062610"/>
            </a:xfrm>
            <a:prstGeom prst="rect">
              <a:avLst/>
            </a:prstGeom>
          </p:spPr>
        </p:pic>
        <p:pic>
          <p:nvPicPr>
            <p:cNvPr id="4" name="Picture 3">
              <a:extLst>
                <a:ext uri="{FF2B5EF4-FFF2-40B4-BE49-F238E27FC236}">
                  <a16:creationId xmlns:a16="http://schemas.microsoft.com/office/drawing/2014/main" id="{A1E02252-F54C-15C0-0B90-06F7A98A70A7}"/>
                </a:ext>
              </a:extLst>
            </p:cNvPr>
            <p:cNvPicPr>
              <a:picLocks noChangeAspect="1"/>
            </p:cNvPicPr>
            <p:nvPr/>
          </p:nvPicPr>
          <p:blipFill rotWithShape="1">
            <a:blip r:embed="rId4"/>
            <a:srcRect l="93400" t="81840" r="2579" b="10976"/>
            <a:stretch/>
          </p:blipFill>
          <p:spPr>
            <a:xfrm>
              <a:off x="9174481" y="3497580"/>
              <a:ext cx="278786" cy="209394"/>
            </a:xfrm>
            <a:prstGeom prst="rect">
              <a:avLst/>
            </a:prstGeom>
          </p:spPr>
        </p:pic>
      </p:grpSp>
      <p:grpSp>
        <p:nvGrpSpPr>
          <p:cNvPr id="7" name="Group 6">
            <a:extLst>
              <a:ext uri="{FF2B5EF4-FFF2-40B4-BE49-F238E27FC236}">
                <a16:creationId xmlns:a16="http://schemas.microsoft.com/office/drawing/2014/main" id="{463BB19B-A962-7C26-BFBB-4AA1EB2A9BC4}"/>
              </a:ext>
            </a:extLst>
          </p:cNvPr>
          <p:cNvGrpSpPr/>
          <p:nvPr/>
        </p:nvGrpSpPr>
        <p:grpSpPr>
          <a:xfrm>
            <a:off x="1573266" y="1131556"/>
            <a:ext cx="8665166" cy="2531847"/>
            <a:chOff x="862206" y="4221291"/>
            <a:chExt cx="8665166" cy="2531847"/>
          </a:xfrm>
        </p:grpSpPr>
        <p:pic>
          <p:nvPicPr>
            <p:cNvPr id="14" name="Picture 2">
              <a:extLst>
                <a:ext uri="{FF2B5EF4-FFF2-40B4-BE49-F238E27FC236}">
                  <a16:creationId xmlns:a16="http://schemas.microsoft.com/office/drawing/2014/main" id="{239EAF70-C310-A4A4-2505-2B2E0A3145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35987" r="53583" b="7697"/>
            <a:stretch/>
          </p:blipFill>
          <p:spPr bwMode="auto">
            <a:xfrm>
              <a:off x="862206" y="4221291"/>
              <a:ext cx="8665166" cy="253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a:extLst>
                <a:ext uri="{FF2B5EF4-FFF2-40B4-BE49-F238E27FC236}">
                  <a16:creationId xmlns:a16="http://schemas.microsoft.com/office/drawing/2014/main" id="{96835BBC-5FE5-4BC1-B1C1-883E60CE4C87}"/>
                </a:ext>
              </a:extLst>
            </p:cNvPr>
            <p:cNvPicPr>
              <a:picLocks noChangeAspect="1"/>
            </p:cNvPicPr>
            <p:nvPr/>
          </p:nvPicPr>
          <p:blipFill rotWithShape="1">
            <a:blip r:embed="rId5"/>
            <a:srcRect t="8950" b="22085"/>
            <a:stretch/>
          </p:blipFill>
          <p:spPr>
            <a:xfrm>
              <a:off x="7778847" y="5210413"/>
              <a:ext cx="1469306" cy="1102050"/>
            </a:xfrm>
            <a:prstGeom prst="rect">
              <a:avLst/>
            </a:prstGeom>
          </p:spPr>
        </p:pic>
        <p:pic>
          <p:nvPicPr>
            <p:cNvPr id="20" name="Picture 19">
              <a:extLst>
                <a:ext uri="{FF2B5EF4-FFF2-40B4-BE49-F238E27FC236}">
                  <a16:creationId xmlns:a16="http://schemas.microsoft.com/office/drawing/2014/main" id="{DA9A3762-6428-0E40-FE93-42A69D4566A3}"/>
                </a:ext>
              </a:extLst>
            </p:cNvPr>
            <p:cNvPicPr>
              <a:picLocks noChangeAspect="1"/>
            </p:cNvPicPr>
            <p:nvPr/>
          </p:nvPicPr>
          <p:blipFill rotWithShape="1">
            <a:blip r:embed="rId4"/>
            <a:srcRect l="93400" t="81840" r="2579" b="10976"/>
            <a:stretch/>
          </p:blipFill>
          <p:spPr>
            <a:xfrm>
              <a:off x="862206" y="6457243"/>
              <a:ext cx="278786" cy="209394"/>
            </a:xfrm>
            <a:prstGeom prst="rect">
              <a:avLst/>
            </a:prstGeom>
          </p:spPr>
        </p:pic>
      </p:grpSp>
      <p:sp>
        <p:nvSpPr>
          <p:cNvPr id="5" name="Slide Number Placeholder 4">
            <a:extLst>
              <a:ext uri="{FF2B5EF4-FFF2-40B4-BE49-F238E27FC236}">
                <a16:creationId xmlns:a16="http://schemas.microsoft.com/office/drawing/2014/main" id="{CEB47583-5C2F-ABE8-D52E-1AB610D4BF35}"/>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18</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04150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Peak-shift effect </a:t>
            </a:r>
            <a:r>
              <a:rPr lang="en-US" dirty="0">
                <a:solidFill>
                  <a:schemeClr val="accent1"/>
                </a:solidFill>
                <a:latin typeface="Arial" panose="020B0604020202020204" pitchFamily="34" charset="0"/>
                <a:cs typeface="Arial" panose="020B0604020202020204" pitchFamily="34" charset="0"/>
                <a:sym typeface="Wingdings" pitchFamily="2" charset="2"/>
              </a:rPr>
              <a:t> testing S+ and S-</a:t>
            </a:r>
            <a:r>
              <a:rPr lang="en-US" dirty="0">
                <a:solidFill>
                  <a:schemeClr val="accent1"/>
                </a:solidFill>
                <a:latin typeface="Arial" panose="020B0604020202020204" pitchFamily="34" charset="0"/>
                <a:cs typeface="Arial" panose="020B0604020202020204" pitchFamily="34" charset="0"/>
              </a:rPr>
              <a:t> </a:t>
            </a:r>
          </a:p>
        </p:txBody>
      </p:sp>
      <p:grpSp>
        <p:nvGrpSpPr>
          <p:cNvPr id="3" name="Group 2">
            <a:extLst>
              <a:ext uri="{FF2B5EF4-FFF2-40B4-BE49-F238E27FC236}">
                <a16:creationId xmlns:a16="http://schemas.microsoft.com/office/drawing/2014/main" id="{36AB0577-2B92-1A38-FDF8-8F2F666FB9B6}"/>
              </a:ext>
            </a:extLst>
          </p:cNvPr>
          <p:cNvGrpSpPr/>
          <p:nvPr/>
        </p:nvGrpSpPr>
        <p:grpSpPr>
          <a:xfrm>
            <a:off x="509077" y="1172362"/>
            <a:ext cx="11173845" cy="2376182"/>
            <a:chOff x="509077" y="2321653"/>
            <a:chExt cx="11173845" cy="2376182"/>
          </a:xfrm>
        </p:grpSpPr>
        <p:pic>
          <p:nvPicPr>
            <p:cNvPr id="8" name="Picture 3">
              <a:extLst>
                <a:ext uri="{FF2B5EF4-FFF2-40B4-BE49-F238E27FC236}">
                  <a16:creationId xmlns:a16="http://schemas.microsoft.com/office/drawing/2014/main" id="{07FFADD0-0456-122D-6556-21A7C746F1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8424"/>
            <a:stretch/>
          </p:blipFill>
          <p:spPr bwMode="auto">
            <a:xfrm>
              <a:off x="509077" y="2321653"/>
              <a:ext cx="11173845" cy="2376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D10A5585-BD45-4334-8F44-04A0D785D0A4}"/>
                </a:ext>
              </a:extLst>
            </p:cNvPr>
            <p:cNvPicPr>
              <a:picLocks noChangeAspect="1"/>
            </p:cNvPicPr>
            <p:nvPr/>
          </p:nvPicPr>
          <p:blipFill>
            <a:blip r:embed="rId3"/>
            <a:stretch>
              <a:fillRect/>
            </a:stretch>
          </p:blipFill>
          <p:spPr>
            <a:xfrm>
              <a:off x="1585910" y="3691448"/>
              <a:ext cx="957091" cy="737939"/>
            </a:xfrm>
            <a:prstGeom prst="rect">
              <a:avLst/>
            </a:prstGeom>
          </p:spPr>
        </p:pic>
        <p:pic>
          <p:nvPicPr>
            <p:cNvPr id="7" name="Picture 6">
              <a:extLst>
                <a:ext uri="{FF2B5EF4-FFF2-40B4-BE49-F238E27FC236}">
                  <a16:creationId xmlns:a16="http://schemas.microsoft.com/office/drawing/2014/main" id="{DF979D77-1209-4D95-A132-98FFE2552993}"/>
                </a:ext>
              </a:extLst>
            </p:cNvPr>
            <p:cNvPicPr>
              <a:picLocks noChangeAspect="1"/>
            </p:cNvPicPr>
            <p:nvPr/>
          </p:nvPicPr>
          <p:blipFill rotWithShape="1">
            <a:blip r:embed="rId4"/>
            <a:srcRect t="10271" b="23999"/>
            <a:stretch/>
          </p:blipFill>
          <p:spPr>
            <a:xfrm>
              <a:off x="9636978" y="3787202"/>
              <a:ext cx="899363" cy="642185"/>
            </a:xfrm>
            <a:prstGeom prst="rect">
              <a:avLst/>
            </a:prstGeom>
          </p:spPr>
        </p:pic>
      </p:grpSp>
      <p:pic>
        <p:nvPicPr>
          <p:cNvPr id="10" name="Picture 3">
            <a:extLst>
              <a:ext uri="{FF2B5EF4-FFF2-40B4-BE49-F238E27FC236}">
                <a16:creationId xmlns:a16="http://schemas.microsoft.com/office/drawing/2014/main" id="{E344D16F-7E3F-DEDD-FB65-84B4F0F42E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9149" y="3717839"/>
            <a:ext cx="8153400" cy="279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lide Number Placeholder 4">
            <a:extLst>
              <a:ext uri="{FF2B5EF4-FFF2-40B4-BE49-F238E27FC236}">
                <a16:creationId xmlns:a16="http://schemas.microsoft.com/office/drawing/2014/main" id="{2A3C1C07-5CC8-14A5-588D-065E30F29542}"/>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19</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682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838200" y="365126"/>
            <a:ext cx="10515600" cy="759000"/>
          </a:xfrm>
        </p:spPr>
        <p:txBody>
          <a:bodyPr/>
          <a:lstStyle/>
          <a:p>
            <a:r>
              <a:rPr lang="en-US" dirty="0">
                <a:solidFill>
                  <a:schemeClr val="accent1"/>
                </a:solidFill>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a16="http://schemas.microsoft.com/office/drawing/2014/main" id="{6E48A3E9-C9AD-6A05-4712-F3A15C12E45E}"/>
              </a:ext>
            </a:extLst>
          </p:cNvPr>
          <p:cNvSpPr>
            <a:spLocks noGrp="1"/>
          </p:cNvSpPr>
          <p:nvPr>
            <p:ph idx="1"/>
          </p:nvPr>
        </p:nvSpPr>
        <p:spPr>
          <a:xfrm>
            <a:off x="838200" y="2006192"/>
            <a:ext cx="9739619" cy="3736276"/>
          </a:xfrm>
        </p:spPr>
        <p:txBody>
          <a:bodyPr/>
          <a:lstStyle/>
          <a:p>
            <a:r>
              <a:rPr lang="en-US" dirty="0">
                <a:latin typeface="Arial" panose="020B0604020202020204" pitchFamily="34" charset="0"/>
                <a:cs typeface="Arial" panose="020B0604020202020204" pitchFamily="34" charset="0"/>
              </a:rPr>
              <a:t>What are supernormal stimuli (SNS), examples in animals </a:t>
            </a:r>
          </a:p>
          <a:p>
            <a:r>
              <a:rPr lang="en-US" dirty="0">
                <a:latin typeface="Arial" panose="020B0604020202020204" pitchFamily="34" charset="0"/>
                <a:cs typeface="Arial" panose="020B0604020202020204" pitchFamily="34" charset="0"/>
              </a:rPr>
              <a:t>SNS in humans</a:t>
            </a:r>
          </a:p>
          <a:p>
            <a:r>
              <a:rPr lang="en-US" dirty="0">
                <a:latin typeface="Arial" panose="020B0604020202020204" pitchFamily="34" charset="0"/>
                <a:cs typeface="Arial" panose="020B0604020202020204" pitchFamily="34" charset="0"/>
              </a:rPr>
              <a:t>Peak shift effect</a:t>
            </a:r>
          </a:p>
          <a:p>
            <a:r>
              <a:rPr lang="en-US" dirty="0">
                <a:latin typeface="Arial" panose="020B0604020202020204" pitchFamily="34" charset="0"/>
                <a:cs typeface="Arial" panose="020B0604020202020204" pitchFamily="34" charset="0"/>
              </a:rPr>
              <a:t>Experiment example</a:t>
            </a:r>
          </a:p>
          <a:p>
            <a:r>
              <a:rPr lang="en-US" dirty="0">
                <a:latin typeface="Arial" panose="020B0604020202020204" pitchFamily="34" charset="0"/>
                <a:cs typeface="Arial" panose="020B0604020202020204" pitchFamily="34" charset="0"/>
              </a:rPr>
              <a:t>Efficient coding</a:t>
            </a:r>
          </a:p>
          <a:p>
            <a:r>
              <a:rPr lang="en-US" dirty="0">
                <a:latin typeface="Arial" panose="020B0604020202020204" pitchFamily="34" charset="0"/>
                <a:cs typeface="Arial" panose="020B0604020202020204" pitchFamily="34" charset="0"/>
              </a:rPr>
              <a:t>Way forward</a:t>
            </a:r>
          </a:p>
        </p:txBody>
      </p:sp>
      <p:sp>
        <p:nvSpPr>
          <p:cNvPr id="5" name="Slide Number Placeholder 4">
            <a:extLst>
              <a:ext uri="{FF2B5EF4-FFF2-40B4-BE49-F238E27FC236}">
                <a16:creationId xmlns:a16="http://schemas.microsoft.com/office/drawing/2014/main" id="{1A571F42-C175-1FBD-E71A-CC0596B295C4}"/>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72672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Peak-shift effect – testing</a:t>
            </a:r>
          </a:p>
        </p:txBody>
      </p:sp>
      <p:pic>
        <p:nvPicPr>
          <p:cNvPr id="4" name="Picture 3">
            <a:extLst>
              <a:ext uri="{FF2B5EF4-FFF2-40B4-BE49-F238E27FC236}">
                <a16:creationId xmlns:a16="http://schemas.microsoft.com/office/drawing/2014/main" id="{D105D0B3-11DE-905A-642B-D22426AB1612}"/>
              </a:ext>
            </a:extLst>
          </p:cNvPr>
          <p:cNvPicPr>
            <a:picLocks noChangeAspect="1"/>
          </p:cNvPicPr>
          <p:nvPr/>
        </p:nvPicPr>
        <p:blipFill>
          <a:blip r:embed="rId2"/>
          <a:stretch>
            <a:fillRect/>
          </a:stretch>
        </p:blipFill>
        <p:spPr>
          <a:xfrm>
            <a:off x="62917" y="1221980"/>
            <a:ext cx="11685864" cy="4586492"/>
          </a:xfrm>
          <a:prstGeom prst="rect">
            <a:avLst/>
          </a:prstGeom>
        </p:spPr>
      </p:pic>
      <p:cxnSp>
        <p:nvCxnSpPr>
          <p:cNvPr id="5" name="Straight Arrow Connector 4">
            <a:extLst>
              <a:ext uri="{FF2B5EF4-FFF2-40B4-BE49-F238E27FC236}">
                <a16:creationId xmlns:a16="http://schemas.microsoft.com/office/drawing/2014/main" id="{AB99C55E-BAF7-64EE-4961-4C11A3017B61}"/>
              </a:ext>
            </a:extLst>
          </p:cNvPr>
          <p:cNvCxnSpPr/>
          <p:nvPr/>
        </p:nvCxnSpPr>
        <p:spPr>
          <a:xfrm>
            <a:off x="10235640" y="2787417"/>
            <a:ext cx="6477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D538C9F-D2D2-40CA-02AD-76C7F37D53AE}"/>
              </a:ext>
            </a:extLst>
          </p:cNvPr>
          <p:cNvCxnSpPr/>
          <p:nvPr/>
        </p:nvCxnSpPr>
        <p:spPr>
          <a:xfrm>
            <a:off x="10235640" y="3585276"/>
            <a:ext cx="6477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55F9820-7092-911D-9EBD-99C4E6F7BC94}"/>
              </a:ext>
            </a:extLst>
          </p:cNvPr>
          <p:cNvCxnSpPr/>
          <p:nvPr/>
        </p:nvCxnSpPr>
        <p:spPr>
          <a:xfrm>
            <a:off x="10235640" y="4463817"/>
            <a:ext cx="6477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23BFBBC-E5C9-A95A-4409-EE151A98FEF1}"/>
              </a:ext>
            </a:extLst>
          </p:cNvPr>
          <p:cNvCxnSpPr/>
          <p:nvPr/>
        </p:nvCxnSpPr>
        <p:spPr>
          <a:xfrm>
            <a:off x="10235640" y="5369252"/>
            <a:ext cx="6477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Slide Number Placeholder 8">
            <a:extLst>
              <a:ext uri="{FF2B5EF4-FFF2-40B4-BE49-F238E27FC236}">
                <a16:creationId xmlns:a16="http://schemas.microsoft.com/office/drawing/2014/main" id="{A5252FD5-0E4A-EC0A-5BE6-A6128A8FCF22}"/>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20</a:t>
            </a:fld>
            <a:r>
              <a:rPr lang="en-US" dirty="0">
                <a:latin typeface="Arial" panose="020B0604020202020204" pitchFamily="34" charset="0"/>
                <a:cs typeface="Arial" panose="020B0604020202020204" pitchFamily="34" charset="0"/>
              </a:rPr>
              <a:t>/24</a:t>
            </a:r>
          </a:p>
        </p:txBody>
      </p:sp>
      <p:sp>
        <p:nvSpPr>
          <p:cNvPr id="10" name="Content Placeholder 2">
            <a:extLst>
              <a:ext uri="{FF2B5EF4-FFF2-40B4-BE49-F238E27FC236}">
                <a16:creationId xmlns:a16="http://schemas.microsoft.com/office/drawing/2014/main" id="{AC0A84F0-1B6E-5BC3-7045-F78B6B382B73}"/>
              </a:ext>
            </a:extLst>
          </p:cNvPr>
          <p:cNvSpPr txBox="1">
            <a:spLocks/>
          </p:cNvSpPr>
          <p:nvPr/>
        </p:nvSpPr>
        <p:spPr>
          <a:xfrm>
            <a:off x="1400996" y="5993481"/>
            <a:ext cx="9390007" cy="502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sym typeface="Wingdings" panose="05000000000000000000" pitchFamily="2" charset="2"/>
              </a:rPr>
              <a:t>Ideas for a morphable weapon from mild to dangerous?</a:t>
            </a:r>
          </a:p>
        </p:txBody>
      </p:sp>
    </p:spTree>
    <p:extLst>
      <p:ext uri="{BB962C8B-B14F-4D97-AF65-F5344CB8AC3E}">
        <p14:creationId xmlns:p14="http://schemas.microsoft.com/office/powerpoint/2010/main" val="13468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0-#ppt_w/2"/>
                                          </p:val>
                                        </p:tav>
                                        <p:tav tm="100000">
                                          <p:val>
                                            <p:strVal val="#ppt_x"/>
                                          </p:val>
                                        </p:tav>
                                      </p:tavLst>
                                    </p:anim>
                                    <p:anim calcmode="lin" valueType="num">
                                      <p:cBhvr additive="base">
                                        <p:cTn id="13" dur="500" fill="hold"/>
                                        <p:tgtEl>
                                          <p:spTgt spid="5"/>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0-#ppt_w/2"/>
                                          </p:val>
                                        </p:tav>
                                        <p:tav tm="100000">
                                          <p:val>
                                            <p:strVal val="#ppt_x"/>
                                          </p:val>
                                        </p:tav>
                                      </p:tavLst>
                                    </p:anim>
                                    <p:anim calcmode="lin" valueType="num">
                                      <p:cBhvr additive="base">
                                        <p:cTn id="17" dur="500" fill="hold"/>
                                        <p:tgtEl>
                                          <p:spTgt spid="6"/>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0-#ppt_w/2"/>
                                          </p:val>
                                        </p:tav>
                                        <p:tav tm="100000">
                                          <p:val>
                                            <p:strVal val="#ppt_x"/>
                                          </p:val>
                                        </p:tav>
                                      </p:tavLst>
                                    </p:anim>
                                    <p:anim calcmode="lin" valueType="num">
                                      <p:cBhvr additive="base">
                                        <p:cTn id="25"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Ideal graphs</a:t>
            </a:r>
          </a:p>
        </p:txBody>
      </p:sp>
      <p:graphicFrame>
        <p:nvGraphicFramePr>
          <p:cNvPr id="5" name="Table 4">
            <a:extLst>
              <a:ext uri="{FF2B5EF4-FFF2-40B4-BE49-F238E27FC236}">
                <a16:creationId xmlns:a16="http://schemas.microsoft.com/office/drawing/2014/main" id="{B4969B8F-10F6-9934-E142-68424E78420D}"/>
              </a:ext>
            </a:extLst>
          </p:cNvPr>
          <p:cNvGraphicFramePr>
            <a:graphicFrameLocks noGrp="1"/>
          </p:cNvGraphicFramePr>
          <p:nvPr>
            <p:extLst>
              <p:ext uri="{D42A27DB-BD31-4B8C-83A1-F6EECF244321}">
                <p14:modId xmlns:p14="http://schemas.microsoft.com/office/powerpoint/2010/main" val="3479701776"/>
              </p:ext>
            </p:extLst>
          </p:nvPr>
        </p:nvGraphicFramePr>
        <p:xfrm>
          <a:off x="1918282" y="1090569"/>
          <a:ext cx="8001000" cy="5554895"/>
        </p:xfrm>
        <a:graphic>
          <a:graphicData uri="http://schemas.openxmlformats.org/drawingml/2006/table">
            <a:tbl>
              <a:tblPr firstRow="1" bandRow="1">
                <a:tableStyleId>{5940675A-B579-460E-94D1-54222C63F5DA}</a:tableStyleId>
              </a:tblPr>
              <a:tblGrid>
                <a:gridCol w="8001000">
                  <a:extLst>
                    <a:ext uri="{9D8B030D-6E8A-4147-A177-3AD203B41FA5}">
                      <a16:colId xmlns:a16="http://schemas.microsoft.com/office/drawing/2014/main" val="20000"/>
                    </a:ext>
                  </a:extLst>
                </a:gridCol>
              </a:tblGrid>
              <a:tr h="358087">
                <a:tc>
                  <a:txBody>
                    <a:bodyPr/>
                    <a:lstStyle/>
                    <a:p>
                      <a:r>
                        <a:rPr lang="en-US" dirty="0">
                          <a:latin typeface="Arial" panose="020B0604020202020204" pitchFamily="34" charset="0"/>
                          <a:cs typeface="Arial" panose="020B0604020202020204" pitchFamily="34" charset="0"/>
                        </a:rPr>
                        <a:t>No discriminating,</a:t>
                      </a:r>
                      <a:r>
                        <a:rPr lang="en-US" baseline="0" dirty="0">
                          <a:latin typeface="Arial" panose="020B0604020202020204" pitchFamily="34" charset="0"/>
                          <a:cs typeface="Arial" panose="020B0604020202020204" pitchFamily="34" charset="0"/>
                        </a:rPr>
                        <a:t> training and testing on S+ side</a:t>
                      </a:r>
                    </a:p>
                  </a:txBody>
                  <a:tcPr/>
                </a:tc>
                <a:extLst>
                  <a:ext uri="{0D108BD9-81ED-4DB2-BD59-A6C34878D82A}">
                    <a16:rowId xmlns:a16="http://schemas.microsoft.com/office/drawing/2014/main" val="10000"/>
                  </a:ext>
                </a:extLst>
              </a:tr>
              <a:tr h="2402237">
                <a:tc>
                  <a:txBody>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10001"/>
                  </a:ext>
                </a:extLst>
              </a:tr>
              <a:tr h="3846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Discriminating,</a:t>
                      </a:r>
                      <a:r>
                        <a:rPr lang="en-US" baseline="0" dirty="0">
                          <a:latin typeface="Arial" panose="020B0604020202020204" pitchFamily="34" charset="0"/>
                          <a:cs typeface="Arial" panose="020B0604020202020204" pitchFamily="34" charset="0"/>
                        </a:rPr>
                        <a:t> training and testing on S+ and S- side</a:t>
                      </a:r>
                    </a:p>
                  </a:txBody>
                  <a:tcPr/>
                </a:tc>
                <a:extLst>
                  <a:ext uri="{0D108BD9-81ED-4DB2-BD59-A6C34878D82A}">
                    <a16:rowId xmlns:a16="http://schemas.microsoft.com/office/drawing/2014/main" val="291813384"/>
                  </a:ext>
                </a:extLst>
              </a:tr>
              <a:tr h="2402237">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8" name="Chart 7">
            <a:extLst>
              <a:ext uri="{FF2B5EF4-FFF2-40B4-BE49-F238E27FC236}">
                <a16:creationId xmlns:a16="http://schemas.microsoft.com/office/drawing/2014/main" id="{FC43A44F-B668-190D-1F5C-3CC23568C6D1}"/>
              </a:ext>
            </a:extLst>
          </p:cNvPr>
          <p:cNvGraphicFramePr>
            <a:graphicFrameLocks/>
          </p:cNvGraphicFramePr>
          <p:nvPr>
            <p:extLst>
              <p:ext uri="{D42A27DB-BD31-4B8C-83A1-F6EECF244321}">
                <p14:modId xmlns:p14="http://schemas.microsoft.com/office/powerpoint/2010/main" val="3857546874"/>
              </p:ext>
            </p:extLst>
          </p:nvPr>
        </p:nvGraphicFramePr>
        <p:xfrm>
          <a:off x="2272718" y="4292789"/>
          <a:ext cx="7543369" cy="2352675"/>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Arrow Connector 8">
            <a:extLst>
              <a:ext uri="{FF2B5EF4-FFF2-40B4-BE49-F238E27FC236}">
                <a16:creationId xmlns:a16="http://schemas.microsoft.com/office/drawing/2014/main" id="{7E6FEB39-0E52-B1BF-1712-101222BB40BB}"/>
              </a:ext>
            </a:extLst>
          </p:cNvPr>
          <p:cNvCxnSpPr/>
          <p:nvPr/>
        </p:nvCxnSpPr>
        <p:spPr>
          <a:xfrm>
            <a:off x="8286750" y="4465629"/>
            <a:ext cx="64770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6077C11-39BD-E20E-C421-1B5ED153127F}"/>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21</a:t>
            </a:fld>
            <a:r>
              <a:rPr lang="en-US" dirty="0">
                <a:latin typeface="Arial" panose="020B0604020202020204" pitchFamily="34" charset="0"/>
                <a:cs typeface="Arial" panose="020B0604020202020204" pitchFamily="34" charset="0"/>
              </a:rPr>
              <a:t>/24</a:t>
            </a:r>
          </a:p>
        </p:txBody>
      </p:sp>
      <p:graphicFrame>
        <p:nvGraphicFramePr>
          <p:cNvPr id="10" name="Chart 9">
            <a:extLst>
              <a:ext uri="{FF2B5EF4-FFF2-40B4-BE49-F238E27FC236}">
                <a16:creationId xmlns:a16="http://schemas.microsoft.com/office/drawing/2014/main" id="{00000000-0008-0000-0100-000005000000}"/>
              </a:ext>
            </a:extLst>
          </p:cNvPr>
          <p:cNvGraphicFramePr>
            <a:graphicFrameLocks/>
          </p:cNvGraphicFramePr>
          <p:nvPr>
            <p:extLst>
              <p:ext uri="{D42A27DB-BD31-4B8C-83A1-F6EECF244321}">
                <p14:modId xmlns:p14="http://schemas.microsoft.com/office/powerpoint/2010/main" val="1024743824"/>
              </p:ext>
            </p:extLst>
          </p:nvPr>
        </p:nvGraphicFramePr>
        <p:xfrm>
          <a:off x="1946853" y="1583554"/>
          <a:ext cx="7917992" cy="227175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64848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Graphic spid="10"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522215" y="285013"/>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Rational inattention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E5D1C59-44EE-E87C-0DDD-340408553068}"/>
                  </a:ext>
                </a:extLst>
              </p:cNvPr>
              <p:cNvSpPr>
                <a:spLocks noGrp="1"/>
              </p:cNvSpPr>
              <p:nvPr>
                <p:ph idx="1"/>
              </p:nvPr>
            </p:nvSpPr>
            <p:spPr>
              <a:xfrm>
                <a:off x="657138" y="1458607"/>
                <a:ext cx="10245754" cy="165811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US" sz="3200" i="1" smtClean="0">
                              <a:latin typeface="Cambria Math" panose="02040503050406030204" pitchFamily="18" charset="0"/>
                              <a:ea typeface="Cambria Math" panose="02040503050406030204" pitchFamily="18" charset="0"/>
                            </a:rPr>
                            <m:t>𝛾</m:t>
                          </m:r>
                        </m:e>
                        <m:sup>
                          <m:r>
                            <a:rPr lang="en-US" sz="3200" b="0" i="1" smtClean="0">
                              <a:latin typeface="Cambria Math" panose="02040503050406030204" pitchFamily="18" charset="0"/>
                            </a:rPr>
                            <m:t>𝑎</m:t>
                          </m:r>
                        </m:sup>
                      </m:sSup>
                      <m:d>
                        <m:dPr>
                          <m:ctrlPr>
                            <a:rPr lang="en-US" sz="3200" i="1" smtClean="0">
                              <a:latin typeface="Cambria Math" panose="02040503050406030204" pitchFamily="18" charset="0"/>
                            </a:rPr>
                          </m:ctrlPr>
                        </m:dPr>
                        <m:e>
                          <m:r>
                            <a:rPr lang="en-US" sz="3200" i="1" smtClean="0">
                              <a:latin typeface="Cambria Math" panose="02040503050406030204" pitchFamily="18" charset="0"/>
                              <a:ea typeface="Cambria Math" panose="02040503050406030204" pitchFamily="18" charset="0"/>
                            </a:rPr>
                            <m:t>𝜔</m:t>
                          </m:r>
                        </m:e>
                      </m:d>
                      <m:r>
                        <a:rPr lang="en-US" sz="3200" b="0" i="1" smtClean="0">
                          <a:latin typeface="Cambria Math" panose="02040503050406030204" pitchFamily="18" charset="0"/>
                        </a:rPr>
                        <m:t>=</m:t>
                      </m:r>
                      <m:r>
                        <a:rPr lang="en-US" sz="3200" b="0" i="1" smtClean="0">
                          <a:latin typeface="Cambria Math" panose="02040503050406030204" pitchFamily="18" charset="0"/>
                        </a:rPr>
                        <m:t>𝑃</m:t>
                      </m:r>
                      <m:d>
                        <m:dPr>
                          <m:ctrlPr>
                            <a:rPr lang="en-US" sz="3200" b="0" i="1" smtClean="0">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𝜔</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𝑎</m:t>
                          </m:r>
                        </m:e>
                      </m:d>
                      <m:r>
                        <a:rPr lang="en-US" sz="3200" b="0" i="1" smtClean="0">
                          <a:latin typeface="Cambria Math" panose="02040503050406030204" pitchFamily="18" charset="0"/>
                        </a:rPr>
                        <m:t>=</m:t>
                      </m:r>
                      <m:f>
                        <m:fPr>
                          <m:ctrlPr>
                            <a:rPr lang="en-US" sz="3200" b="0" i="1" smtClean="0">
                              <a:latin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𝜇</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𝜔</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𝑃</m:t>
                          </m:r>
                          <m:d>
                            <m:dPr>
                              <m:ctrlPr>
                                <a:rPr lang="en-US" sz="320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𝑎</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𝜔</m:t>
                              </m:r>
                            </m:e>
                          </m:d>
                        </m:num>
                        <m:den>
                          <m:nary>
                            <m:naryPr>
                              <m:chr m:val="∑"/>
                              <m:supHide m:val="on"/>
                              <m:ctrlPr>
                                <a:rPr lang="en-US" sz="3200" b="0" i="1" smtClean="0">
                                  <a:latin typeface="Cambria Math" panose="02040503050406030204" pitchFamily="18" charset="0"/>
                                </a:rPr>
                              </m:ctrlPr>
                            </m:naryPr>
                            <m:sub>
                              <m:r>
                                <a:rPr lang="en-US" sz="3200" i="1">
                                  <a:latin typeface="Cambria Math" panose="02040503050406030204" pitchFamily="18" charset="0"/>
                                  <a:ea typeface="Cambria Math" panose="02040503050406030204" pitchFamily="18" charset="0"/>
                                </a:rPr>
                                <m:t>𝜔</m:t>
                              </m:r>
                              <m:r>
                                <a:rPr lang="en-US" sz="3200" i="1" smtClean="0">
                                  <a:latin typeface="Cambria Math" panose="02040503050406030204" pitchFamily="18" charset="0"/>
                                  <a:ea typeface="Cambria Math" panose="02040503050406030204" pitchFamily="18" charset="0"/>
                                </a:rPr>
                                <m:t>∈</m:t>
                              </m:r>
                              <m:r>
                                <m:rPr>
                                  <m:sty m:val="p"/>
                                </m:rPr>
                                <a:rPr lang="el-GR" sz="3200" i="1" smtClean="0">
                                  <a:latin typeface="Cambria Math" panose="02040503050406030204" pitchFamily="18" charset="0"/>
                                  <a:ea typeface="Cambria Math" panose="02040503050406030204" pitchFamily="18" charset="0"/>
                                </a:rPr>
                                <m:t>Ω</m:t>
                              </m:r>
                            </m:sub>
                            <m:sup/>
                            <m:e>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sSup>
                                <m:sSupPr>
                                  <m:ctrlPr>
                                    <a:rPr lang="en-US" sz="3200" i="1" smtClean="0">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𝜔</m:t>
                                  </m:r>
                                </m:e>
                                <m:sup>
                                  <m:r>
                                    <a:rPr lang="en-US" sz="3200" b="0" i="1" smtClean="0">
                                      <a:latin typeface="Cambria Math" panose="02040503050406030204" pitchFamily="18" charset="0"/>
                                      <a:ea typeface="Cambria Math" panose="02040503050406030204" pitchFamily="18" charset="0"/>
                                    </a:rPr>
                                    <m:t>′</m:t>
                                  </m:r>
                                </m:sup>
                              </m:sSup>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rPr>
                                <m:t>𝑃</m:t>
                              </m:r>
                              <m:d>
                                <m:dPr>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𝑎</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𝜔</m:t>
                                      </m:r>
                                    </m:e>
                                    <m:sup>
                                      <m:r>
                                        <a:rPr lang="en-US" sz="3200" i="1">
                                          <a:latin typeface="Cambria Math" panose="02040503050406030204" pitchFamily="18" charset="0"/>
                                          <a:ea typeface="Cambria Math" panose="02040503050406030204" pitchFamily="18" charset="0"/>
                                        </a:rPr>
                                        <m:t>′</m:t>
                                      </m:r>
                                    </m:sup>
                                  </m:sSup>
                                </m:e>
                              </m:d>
                            </m:e>
                          </m:nary>
                        </m:den>
                      </m:f>
                    </m:oMath>
                  </m:oMathPara>
                </a14:m>
                <a:endParaRPr lang="en-US" sz="3200" dirty="0"/>
              </a:p>
            </p:txBody>
          </p:sp>
        </mc:Choice>
        <mc:Fallback xmlns="">
          <p:sp>
            <p:nvSpPr>
              <p:cNvPr id="5" name="Content Placeholder 4">
                <a:extLst>
                  <a:ext uri="{FF2B5EF4-FFF2-40B4-BE49-F238E27FC236}">
                    <a16:creationId xmlns:a16="http://schemas.microsoft.com/office/drawing/2014/main" id="{6E5D1C59-44EE-E87C-0DDD-340408553068}"/>
                  </a:ext>
                </a:extLst>
              </p:cNvPr>
              <p:cNvSpPr>
                <a:spLocks noGrp="1" noRot="1" noChangeAspect="1" noMove="1" noResize="1" noEditPoints="1" noAdjustHandles="1" noChangeArrowheads="1" noChangeShapeType="1" noTextEdit="1"/>
              </p:cNvSpPr>
              <p:nvPr>
                <p:ph idx="1"/>
              </p:nvPr>
            </p:nvSpPr>
            <p:spPr>
              <a:xfrm>
                <a:off x="657138" y="1458607"/>
                <a:ext cx="10245754" cy="1658110"/>
              </a:xfrm>
              <a:blipFill>
                <a:blip r:embed="rId2"/>
                <a:stretch>
                  <a:fillRect t="-17424" b="-3712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5001C82-446A-C34E-F9E0-998C4FDD3089}"/>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22</a:t>
            </a:fld>
            <a:r>
              <a:rPr lang="en-US" dirty="0">
                <a:latin typeface="Arial" panose="020B0604020202020204" pitchFamily="34" charset="0"/>
                <a:cs typeface="Arial" panose="020B0604020202020204" pitchFamily="34" charset="0"/>
              </a:rPr>
              <a:t>/24</a:t>
            </a:r>
          </a:p>
        </p:txBody>
      </p:sp>
      <p:cxnSp>
        <p:nvCxnSpPr>
          <p:cNvPr id="6" name="Straight Arrow Connector 5">
            <a:extLst>
              <a:ext uri="{FF2B5EF4-FFF2-40B4-BE49-F238E27FC236}">
                <a16:creationId xmlns:a16="http://schemas.microsoft.com/office/drawing/2014/main" id="{B5FBB6E2-9497-19F2-4A3F-64E56A43675A}"/>
              </a:ext>
            </a:extLst>
          </p:cNvPr>
          <p:cNvCxnSpPr/>
          <p:nvPr/>
        </p:nvCxnSpPr>
        <p:spPr>
          <a:xfrm flipH="1">
            <a:off x="2068643" y="2287662"/>
            <a:ext cx="2653259" cy="16247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8E1E457-8185-2498-A756-D96E9A5C085A}"/>
              </a:ext>
            </a:extLst>
          </p:cNvPr>
          <p:cNvCxnSpPr>
            <a:cxnSpLocks/>
          </p:cNvCxnSpPr>
          <p:nvPr/>
        </p:nvCxnSpPr>
        <p:spPr>
          <a:xfrm flipH="1">
            <a:off x="6485767" y="1889804"/>
            <a:ext cx="397217" cy="205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E4E8800-82A7-A0F6-296B-3D9763B4D357}"/>
              </a:ext>
            </a:extLst>
          </p:cNvPr>
          <p:cNvCxnSpPr>
            <a:cxnSpLocks/>
          </p:cNvCxnSpPr>
          <p:nvPr/>
        </p:nvCxnSpPr>
        <p:spPr>
          <a:xfrm>
            <a:off x="8399489" y="1889804"/>
            <a:ext cx="1134255" cy="15391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7C95C90-6FC2-B72E-598D-60797EABA6AB}"/>
              </a:ext>
            </a:extLst>
          </p:cNvPr>
          <p:cNvSpPr txBox="1"/>
          <p:nvPr/>
        </p:nvSpPr>
        <p:spPr>
          <a:xfrm>
            <a:off x="953232" y="3912432"/>
            <a:ext cx="3363935" cy="1631216"/>
          </a:xfrm>
          <a:prstGeom prst="rect">
            <a:avLst/>
          </a:prstGeom>
          <a:noFill/>
        </p:spPr>
        <p:txBody>
          <a:bodyPr wrap="square" rtlCol="0">
            <a:spAutoFit/>
          </a:bodyPr>
          <a:lstStyle/>
          <a:p>
            <a:r>
              <a:rPr lang="en-US" sz="2000" dirty="0"/>
              <a:t>Posterior weight needs to fall outside the null region for the null to be rejected in 95% of cases, after updating with data from parameter space.</a:t>
            </a:r>
          </a:p>
        </p:txBody>
      </p:sp>
      <p:sp>
        <p:nvSpPr>
          <p:cNvPr id="12" name="TextBox 11">
            <a:extLst>
              <a:ext uri="{FF2B5EF4-FFF2-40B4-BE49-F238E27FC236}">
                <a16:creationId xmlns:a16="http://schemas.microsoft.com/office/drawing/2014/main" id="{4B72F431-1CB0-7991-4F28-80D06C50EB8C}"/>
              </a:ext>
            </a:extLst>
          </p:cNvPr>
          <p:cNvSpPr txBox="1"/>
          <p:nvPr/>
        </p:nvSpPr>
        <p:spPr>
          <a:xfrm>
            <a:off x="5251662" y="3945772"/>
            <a:ext cx="2123453" cy="707886"/>
          </a:xfrm>
          <a:prstGeom prst="rect">
            <a:avLst/>
          </a:prstGeom>
          <a:noFill/>
        </p:spPr>
        <p:txBody>
          <a:bodyPr wrap="square" rtlCol="0">
            <a:spAutoFit/>
          </a:bodyPr>
          <a:lstStyle/>
          <a:p>
            <a:r>
              <a:rPr lang="en-US" sz="2000" dirty="0"/>
              <a:t>Prior is uniform in conditioning</a:t>
            </a:r>
          </a:p>
        </p:txBody>
      </p:sp>
      <p:sp>
        <p:nvSpPr>
          <p:cNvPr id="13" name="TextBox 12">
            <a:extLst>
              <a:ext uri="{FF2B5EF4-FFF2-40B4-BE49-F238E27FC236}">
                <a16:creationId xmlns:a16="http://schemas.microsoft.com/office/drawing/2014/main" id="{1E6D6511-488E-2A05-7FE4-FA220CEF9E32}"/>
              </a:ext>
            </a:extLst>
          </p:cNvPr>
          <p:cNvSpPr txBox="1"/>
          <p:nvPr/>
        </p:nvSpPr>
        <p:spPr>
          <a:xfrm>
            <a:off x="8751757" y="3547914"/>
            <a:ext cx="2743200" cy="2554545"/>
          </a:xfrm>
          <a:prstGeom prst="rect">
            <a:avLst/>
          </a:prstGeom>
          <a:noFill/>
        </p:spPr>
        <p:txBody>
          <a:bodyPr wrap="square" rtlCol="0">
            <a:spAutoFit/>
          </a:bodyPr>
          <a:lstStyle/>
          <a:p>
            <a:r>
              <a:rPr lang="en-US" sz="2000" dirty="0"/>
              <a:t>Likelihood function can contain behavioral and biometric data for estimating updated beliefs using a 2SLS stage (as per Dean and Neligh (2022), appendix A4, </a:t>
            </a:r>
            <a:r>
              <a:rPr lang="en-US" sz="2000" dirty="0" err="1"/>
              <a:t>pag</a:t>
            </a:r>
            <a:r>
              <a:rPr lang="en-US" sz="2000" dirty="0"/>
              <a:t>. 85.</a:t>
            </a:r>
          </a:p>
        </p:txBody>
      </p:sp>
    </p:spTree>
    <p:extLst>
      <p:ext uri="{BB962C8B-B14F-4D97-AF65-F5344CB8AC3E}">
        <p14:creationId xmlns:p14="http://schemas.microsoft.com/office/powerpoint/2010/main" val="260291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8049" y="167567"/>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Way forward</a:t>
            </a:r>
          </a:p>
        </p:txBody>
      </p:sp>
      <p:sp>
        <p:nvSpPr>
          <p:cNvPr id="5" name="Content Placeholder 4">
            <a:extLst>
              <a:ext uri="{FF2B5EF4-FFF2-40B4-BE49-F238E27FC236}">
                <a16:creationId xmlns:a16="http://schemas.microsoft.com/office/drawing/2014/main" id="{6E5D1C59-44EE-E87C-0DDD-340408553068}"/>
              </a:ext>
            </a:extLst>
          </p:cNvPr>
          <p:cNvSpPr>
            <a:spLocks noGrp="1"/>
          </p:cNvSpPr>
          <p:nvPr>
            <p:ph idx="1"/>
          </p:nvPr>
        </p:nvSpPr>
        <p:spPr>
          <a:xfrm>
            <a:off x="838200" y="1825625"/>
            <a:ext cx="10515600" cy="4351338"/>
          </a:xfrm>
        </p:spPr>
        <p:txBody>
          <a:bodyPr/>
          <a:lstStyle/>
          <a:p>
            <a:r>
              <a:rPr lang="en-US" dirty="0">
                <a:latin typeface="Arial" panose="020B0604020202020204" pitchFamily="34" charset="0"/>
                <a:cs typeface="Arial" panose="020B0604020202020204" pitchFamily="34" charset="0"/>
              </a:rPr>
              <a:t>Online experiment on safety vs. threat</a:t>
            </a:r>
          </a:p>
          <a:p>
            <a:r>
              <a:rPr lang="en-US" dirty="0">
                <a:latin typeface="Arial" panose="020B0604020202020204" pitchFamily="34" charset="0"/>
                <a:cs typeface="Arial" panose="020B0604020202020204" pitchFamily="34" charset="0"/>
              </a:rPr>
              <a:t>Eye-tracking</a:t>
            </a:r>
          </a:p>
          <a:p>
            <a:r>
              <a:rPr lang="en-US" dirty="0">
                <a:latin typeface="Arial" panose="020B0604020202020204" pitchFamily="34" charset="0"/>
                <a:cs typeface="Arial" panose="020B0604020202020204" pitchFamily="34" charset="0"/>
              </a:rPr>
              <a:t>fMRI experiment</a:t>
            </a:r>
          </a:p>
          <a:p>
            <a:r>
              <a:rPr lang="en-US" dirty="0">
                <a:latin typeface="Arial" panose="020B0604020202020204" pitchFamily="34" charset="0"/>
                <a:cs typeface="Arial" panose="020B0604020202020204" pitchFamily="34" charset="0"/>
              </a:rPr>
              <a:t>Include other paradigms – food or social media ?</a:t>
            </a:r>
          </a:p>
        </p:txBody>
      </p:sp>
      <p:sp>
        <p:nvSpPr>
          <p:cNvPr id="4" name="Slide Number Placeholder 3">
            <a:extLst>
              <a:ext uri="{FF2B5EF4-FFF2-40B4-BE49-F238E27FC236}">
                <a16:creationId xmlns:a16="http://schemas.microsoft.com/office/drawing/2014/main" id="{A7A9092A-2F67-F34D-4CBE-58DCB882C100}"/>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23</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609982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535919-D8FC-E0F1-9F8C-830713EA22A7}"/>
              </a:ext>
            </a:extLst>
          </p:cNvPr>
          <p:cNvSpPr>
            <a:spLocks noGrp="1"/>
          </p:cNvSpPr>
          <p:nvPr>
            <p:ph type="title"/>
          </p:nvPr>
        </p:nvSpPr>
        <p:spPr>
          <a:xfrm>
            <a:off x="4280482" y="3137270"/>
            <a:ext cx="3319944" cy="843890"/>
          </a:xfrm>
        </p:spPr>
        <p:txBody>
          <a:bodyPr/>
          <a:lstStyle/>
          <a:p>
            <a:r>
              <a:rPr lang="en-US" dirty="0">
                <a:solidFill>
                  <a:schemeClr val="accent1"/>
                </a:solidFill>
                <a:latin typeface="Arial" panose="020B0604020202020204" pitchFamily="34" charset="0"/>
                <a:cs typeface="Arial" panose="020B0604020202020204" pitchFamily="34" charset="0"/>
              </a:rPr>
              <a:t>Thank you</a:t>
            </a:r>
          </a:p>
        </p:txBody>
      </p:sp>
      <p:sp>
        <p:nvSpPr>
          <p:cNvPr id="6" name="Slide Number Placeholder 5">
            <a:extLst>
              <a:ext uri="{FF2B5EF4-FFF2-40B4-BE49-F238E27FC236}">
                <a16:creationId xmlns:a16="http://schemas.microsoft.com/office/drawing/2014/main" id="{872E3DE6-E06C-F086-ACDA-65C02E3DF22A}"/>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24</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328730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5253" y="314792"/>
            <a:ext cx="10515600" cy="759000"/>
          </a:xfrm>
        </p:spPr>
        <p:txBody>
          <a:bodyPr/>
          <a:lstStyle/>
          <a:p>
            <a:r>
              <a:rPr lang="en-US" dirty="0">
                <a:solidFill>
                  <a:schemeClr val="accent1"/>
                </a:solidFill>
                <a:latin typeface="Arial" panose="020B0604020202020204" pitchFamily="34" charset="0"/>
                <a:cs typeface="Arial" panose="020B0604020202020204" pitchFamily="34" charset="0"/>
              </a:rPr>
              <a:t>What are supernormal stimuli (1)</a:t>
            </a:r>
          </a:p>
        </p:txBody>
      </p:sp>
      <p:pic>
        <p:nvPicPr>
          <p:cNvPr id="4" name="Content Placeholder 3">
            <a:extLst>
              <a:ext uri="{FF2B5EF4-FFF2-40B4-BE49-F238E27FC236}">
                <a16:creationId xmlns:a16="http://schemas.microsoft.com/office/drawing/2014/main" id="{828CB18B-E5D9-7F1D-8076-2E75BB8E690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321905" y="2603403"/>
            <a:ext cx="3899004" cy="2144302"/>
          </a:xfrm>
          <a:prstGeom prst="rect">
            <a:avLst/>
          </a:prstGeom>
        </p:spPr>
      </p:pic>
      <p:pic>
        <p:nvPicPr>
          <p:cNvPr id="7" name="Picture 2" descr="Ethological studies of sign stimuli and motivation">
            <a:extLst>
              <a:ext uri="{FF2B5EF4-FFF2-40B4-BE49-F238E27FC236}">
                <a16:creationId xmlns:a16="http://schemas.microsoft.com/office/drawing/2014/main" id="{E1DC9843-9715-E53F-6D0D-0993C5732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636" y="1073792"/>
            <a:ext cx="3721064" cy="39079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56C88C-C3ED-A085-5C47-285A9702F318}"/>
              </a:ext>
            </a:extLst>
          </p:cNvPr>
          <p:cNvSpPr txBox="1"/>
          <p:nvPr/>
        </p:nvSpPr>
        <p:spPr>
          <a:xfrm>
            <a:off x="2624006" y="6125323"/>
            <a:ext cx="6710844" cy="369332"/>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cs typeface="Arial" panose="020B0604020202020204" pitchFamily="34" charset="0"/>
              </a:rPr>
              <a:t>Tinbergen, 1949; Tinbergen &amp; </a:t>
            </a:r>
            <a:r>
              <a:rPr lang="en-US" sz="1800" b="0" i="0" u="none" strike="noStrike" baseline="0" dirty="0" err="1">
                <a:solidFill>
                  <a:srgbClr val="000000"/>
                </a:solidFill>
                <a:latin typeface="Arial" panose="020B0604020202020204" pitchFamily="34" charset="0"/>
                <a:cs typeface="Arial" panose="020B0604020202020204" pitchFamily="34" charset="0"/>
              </a:rPr>
              <a:t>Perdeck</a:t>
            </a:r>
            <a:r>
              <a:rPr lang="en-US" sz="1800" b="0" i="0" u="none" strike="noStrike" baseline="0" dirty="0">
                <a:solidFill>
                  <a:srgbClr val="000000"/>
                </a:solidFill>
                <a:latin typeface="Arial" panose="020B0604020202020204" pitchFamily="34" charset="0"/>
                <a:cs typeface="Arial" panose="020B0604020202020204" pitchFamily="34" charset="0"/>
              </a:rPr>
              <a:t> 1950; Tinbergen, 1989 </a:t>
            </a:r>
            <a:endParaRPr lang="en-US"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F67C154-E996-0324-5DBD-0FEE9295B3C8}"/>
              </a:ext>
            </a:extLst>
          </p:cNvPr>
          <p:cNvPicPr>
            <a:picLocks noChangeAspect="1"/>
          </p:cNvPicPr>
          <p:nvPr/>
        </p:nvPicPr>
        <p:blipFill rotWithShape="1">
          <a:blip r:embed="rId4"/>
          <a:srcRect b="2716"/>
          <a:stretch/>
        </p:blipFill>
        <p:spPr>
          <a:xfrm>
            <a:off x="4220909" y="2171673"/>
            <a:ext cx="3048000" cy="2576032"/>
          </a:xfrm>
          <a:prstGeom prst="rect">
            <a:avLst/>
          </a:prstGeom>
        </p:spPr>
      </p:pic>
      <p:sp>
        <p:nvSpPr>
          <p:cNvPr id="12" name="Slide Number Placeholder 11">
            <a:extLst>
              <a:ext uri="{FF2B5EF4-FFF2-40B4-BE49-F238E27FC236}">
                <a16:creationId xmlns:a16="http://schemas.microsoft.com/office/drawing/2014/main" id="{0495D59F-2884-2AAD-0C5D-667704F1F68E}"/>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3</a:t>
            </a:fld>
            <a:r>
              <a:rPr lang="en-US" dirty="0">
                <a:latin typeface="Arial" panose="020B0604020202020204" pitchFamily="34" charset="0"/>
                <a:cs typeface="Arial" panose="020B0604020202020204" pitchFamily="34" charset="0"/>
              </a:rPr>
              <a:t>/24</a:t>
            </a:r>
          </a:p>
        </p:txBody>
      </p:sp>
      <p:sp>
        <p:nvSpPr>
          <p:cNvPr id="9" name="TextBox 8">
            <a:extLst>
              <a:ext uri="{FF2B5EF4-FFF2-40B4-BE49-F238E27FC236}">
                <a16:creationId xmlns:a16="http://schemas.microsoft.com/office/drawing/2014/main" id="{12A313C1-95B9-06D0-1E41-14DC3D1D2995}"/>
              </a:ext>
            </a:extLst>
          </p:cNvPr>
          <p:cNvSpPr txBox="1"/>
          <p:nvPr/>
        </p:nvSpPr>
        <p:spPr>
          <a:xfrm>
            <a:off x="986901" y="5304598"/>
            <a:ext cx="163710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Oystercatcher</a:t>
            </a:r>
          </a:p>
        </p:txBody>
      </p:sp>
      <p:sp>
        <p:nvSpPr>
          <p:cNvPr id="13" name="TextBox 12">
            <a:extLst>
              <a:ext uri="{FF2B5EF4-FFF2-40B4-BE49-F238E27FC236}">
                <a16:creationId xmlns:a16="http://schemas.microsoft.com/office/drawing/2014/main" id="{F3D6BAFB-66C9-109C-72B4-01D8B2181576}"/>
              </a:ext>
            </a:extLst>
          </p:cNvPr>
          <p:cNvSpPr txBox="1"/>
          <p:nvPr/>
        </p:nvSpPr>
        <p:spPr>
          <a:xfrm>
            <a:off x="4850680" y="5304598"/>
            <a:ext cx="1788457"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Stickleback fish</a:t>
            </a:r>
          </a:p>
        </p:txBody>
      </p:sp>
      <p:sp>
        <p:nvSpPr>
          <p:cNvPr id="14" name="TextBox 13">
            <a:extLst>
              <a:ext uri="{FF2B5EF4-FFF2-40B4-BE49-F238E27FC236}">
                <a16:creationId xmlns:a16="http://schemas.microsoft.com/office/drawing/2014/main" id="{705AA36F-4D7A-DA05-BFF4-ADC182B58594}"/>
              </a:ext>
            </a:extLst>
          </p:cNvPr>
          <p:cNvSpPr txBox="1"/>
          <p:nvPr/>
        </p:nvSpPr>
        <p:spPr>
          <a:xfrm>
            <a:off x="9281465" y="5299722"/>
            <a:ext cx="1788457"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Herring gull</a:t>
            </a:r>
          </a:p>
        </p:txBody>
      </p:sp>
    </p:spTree>
    <p:extLst>
      <p:ext uri="{BB962C8B-B14F-4D97-AF65-F5344CB8AC3E}">
        <p14:creationId xmlns:p14="http://schemas.microsoft.com/office/powerpoint/2010/main" val="230967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457200" y="249183"/>
            <a:ext cx="10515600" cy="843890"/>
          </a:xfrm>
        </p:spPr>
        <p:txBody>
          <a:bodyPr/>
          <a:lstStyle/>
          <a:p>
            <a:r>
              <a:rPr lang="en-US" dirty="0">
                <a:solidFill>
                  <a:schemeClr val="accent1"/>
                </a:solidFill>
                <a:latin typeface="Arial" panose="020B0604020202020204" pitchFamily="34" charset="0"/>
                <a:cs typeface="Arial" panose="020B0604020202020204" pitchFamily="34" charset="0"/>
              </a:rPr>
              <a:t>What are supernormal stimuli (2)</a:t>
            </a:r>
          </a:p>
        </p:txBody>
      </p:sp>
      <p:pic>
        <p:nvPicPr>
          <p:cNvPr id="7" name="Content Placeholder 3">
            <a:extLst>
              <a:ext uri="{FF2B5EF4-FFF2-40B4-BE49-F238E27FC236}">
                <a16:creationId xmlns:a16="http://schemas.microsoft.com/office/drawing/2014/main" id="{93EAE90F-E04C-62E4-FE69-81ABB887DFE0}"/>
              </a:ext>
            </a:extLst>
          </p:cNvPr>
          <p:cNvPicPr>
            <a:picLocks noChangeAspect="1"/>
          </p:cNvPicPr>
          <p:nvPr/>
        </p:nvPicPr>
        <p:blipFill>
          <a:blip r:embed="rId2" cstate="email">
            <a:extLst>
              <a:ext uri="{28A0092B-C50C-407E-A947-70E740481C1C}">
                <a14:useLocalDpi xmlns:a14="http://schemas.microsoft.com/office/drawing/2010/main"/>
              </a:ext>
            </a:extLst>
          </a:blip>
          <a:srcRect l="-21698" r="-21698"/>
          <a:stretch>
            <a:fillRect/>
          </a:stretch>
        </p:blipFill>
        <p:spPr>
          <a:xfrm>
            <a:off x="845741" y="1755581"/>
            <a:ext cx="6659369" cy="3662397"/>
          </a:xfrm>
          <a:prstGeom prst="rect">
            <a:avLst/>
          </a:prstGeom>
        </p:spPr>
      </p:pic>
      <p:pic>
        <p:nvPicPr>
          <p:cNvPr id="8" name="Picture 7">
            <a:extLst>
              <a:ext uri="{FF2B5EF4-FFF2-40B4-BE49-F238E27FC236}">
                <a16:creationId xmlns:a16="http://schemas.microsoft.com/office/drawing/2014/main" id="{E84C1B16-435A-612F-9DDF-588A11B3FA2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83670" y="1755580"/>
            <a:ext cx="3802489" cy="3662397"/>
          </a:xfrm>
          <a:prstGeom prst="rect">
            <a:avLst/>
          </a:prstGeom>
        </p:spPr>
      </p:pic>
      <p:sp>
        <p:nvSpPr>
          <p:cNvPr id="9" name="TextBox 8">
            <a:extLst>
              <a:ext uri="{FF2B5EF4-FFF2-40B4-BE49-F238E27FC236}">
                <a16:creationId xmlns:a16="http://schemas.microsoft.com/office/drawing/2014/main" id="{E2287012-FB0E-94EF-B5C6-2165059096F5}"/>
              </a:ext>
            </a:extLst>
          </p:cNvPr>
          <p:cNvSpPr txBox="1"/>
          <p:nvPr/>
        </p:nvSpPr>
        <p:spPr>
          <a:xfrm>
            <a:off x="457200" y="6111875"/>
            <a:ext cx="68453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https://</a:t>
            </a:r>
            <a:r>
              <a:rPr lang="en-US" dirty="0" err="1">
                <a:latin typeface="Arial" panose="020B0604020202020204" pitchFamily="34" charset="0"/>
                <a:cs typeface="Arial" panose="020B0604020202020204" pitchFamily="34" charset="0"/>
              </a:rPr>
              <a:t>www.youtube.com</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watch?v</a:t>
            </a:r>
            <a:r>
              <a:rPr lang="en-US" dirty="0">
                <a:latin typeface="Arial" panose="020B0604020202020204" pitchFamily="34" charset="0"/>
                <a:cs typeface="Arial" panose="020B0604020202020204" pitchFamily="34" charset="0"/>
              </a:rPr>
              <a:t>=t1pOZbytOhE</a:t>
            </a:r>
          </a:p>
        </p:txBody>
      </p:sp>
      <p:sp>
        <p:nvSpPr>
          <p:cNvPr id="4" name="Slide Number Placeholder 3">
            <a:extLst>
              <a:ext uri="{FF2B5EF4-FFF2-40B4-BE49-F238E27FC236}">
                <a16:creationId xmlns:a16="http://schemas.microsoft.com/office/drawing/2014/main" id="{4961C5EF-D3F5-2A01-9C01-1CA7C968BFF5}"/>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4</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4528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E48A3E9-C9AD-6A05-4712-F3A15C12E45E}"/>
              </a:ext>
            </a:extLst>
          </p:cNvPr>
          <p:cNvSpPr>
            <a:spLocks noGrp="1"/>
          </p:cNvSpPr>
          <p:nvPr>
            <p:ph idx="1"/>
          </p:nvPr>
        </p:nvSpPr>
        <p:spPr>
          <a:xfrm>
            <a:off x="729143" y="1169143"/>
            <a:ext cx="11132890" cy="2663898"/>
          </a:xfrm>
        </p:spPr>
        <p:txBody>
          <a:bodyPr>
            <a:normAutofit lnSpcReduction="10000"/>
          </a:bodyPr>
          <a:lstStyle/>
          <a:p>
            <a:r>
              <a:rPr lang="en-US" dirty="0">
                <a:latin typeface="Arial" panose="020B0604020202020204" pitchFamily="34" charset="0"/>
                <a:cs typeface="Arial" panose="020B0604020202020204" pitchFamily="34" charset="0"/>
              </a:rPr>
              <a:t>Exaggerated responses to existing stimuli</a:t>
            </a:r>
          </a:p>
          <a:p>
            <a:r>
              <a:rPr lang="en-US" dirty="0">
                <a:latin typeface="Arial" panose="020B0604020202020204" pitchFamily="34" charset="0"/>
                <a:cs typeface="Arial" panose="020B0604020202020204" pitchFamily="34" charset="0"/>
              </a:rPr>
              <a:t>Evolutionary adaptation</a:t>
            </a:r>
          </a:p>
          <a:p>
            <a:r>
              <a:rPr lang="en-US" dirty="0">
                <a:latin typeface="Arial" panose="020B0604020202020204" pitchFamily="34" charset="0"/>
                <a:cs typeface="Arial" panose="020B0604020202020204" pitchFamily="34" charset="0"/>
              </a:rPr>
              <a:t>Fixed action patterns </a:t>
            </a:r>
            <a:r>
              <a:rPr lang="en-US"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rPr>
              <a:t> unlearned actions activated by internal release mechanisms, </a:t>
            </a:r>
            <a:r>
              <a:rPr lang="en-US" dirty="0">
                <a:latin typeface="Arial" panose="020B0604020202020204" pitchFamily="34" charset="0"/>
                <a:cs typeface="Arial" panose="020B0604020202020204" pitchFamily="34" charset="0"/>
                <a:sym typeface="Wingdings" panose="05000000000000000000" pitchFamily="2" charset="2"/>
              </a:rPr>
              <a:t>rigid, predictable (Tinbergen, 1951)</a:t>
            </a:r>
          </a:p>
          <a:p>
            <a:r>
              <a:rPr lang="en-US" dirty="0">
                <a:latin typeface="Arial" panose="020B0604020202020204" pitchFamily="34" charset="0"/>
                <a:cs typeface="Arial" panose="020B0604020202020204" pitchFamily="34" charset="0"/>
                <a:sym typeface="Wingdings" panose="05000000000000000000" pitchFamily="2" charset="2"/>
              </a:rPr>
              <a:t>Generalization  reactions to novel stimuli different than familiar ones where reactions are known (</a:t>
            </a:r>
            <a:r>
              <a:rPr lang="en-US" dirty="0" err="1">
                <a:latin typeface="Arial" panose="020B0604020202020204" pitchFamily="34" charset="0"/>
                <a:cs typeface="Arial" panose="020B0604020202020204" pitchFamily="34" charset="0"/>
                <a:sym typeface="Wingdings" panose="05000000000000000000" pitchFamily="2" charset="2"/>
              </a:rPr>
              <a:t>Ghirlanda</a:t>
            </a:r>
            <a:r>
              <a:rPr lang="en-US" dirty="0">
                <a:latin typeface="Arial" panose="020B0604020202020204" pitchFamily="34" charset="0"/>
                <a:cs typeface="Arial" panose="020B0604020202020204" pitchFamily="34" charset="0"/>
                <a:sym typeface="Wingdings" panose="05000000000000000000" pitchFamily="2" charset="2"/>
              </a:rPr>
              <a:t>, 2002, p. 389)</a:t>
            </a:r>
            <a:endParaRPr lang="en-US" dirty="0"/>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4745CE5-D0A3-8EB2-9AA5-1EE853D1E280}"/>
              </a:ext>
            </a:extLst>
          </p:cNvPr>
          <p:cNvPicPr>
            <a:picLocks noChangeAspect="1"/>
          </p:cNvPicPr>
          <p:nvPr/>
        </p:nvPicPr>
        <p:blipFill rotWithShape="1">
          <a:blip r:embed="rId2"/>
          <a:srcRect b="21469"/>
          <a:stretch/>
        </p:blipFill>
        <p:spPr>
          <a:xfrm>
            <a:off x="6709182" y="3950933"/>
            <a:ext cx="4066389" cy="2395031"/>
          </a:xfrm>
          <a:prstGeom prst="rect">
            <a:avLst/>
          </a:prstGeom>
        </p:spPr>
      </p:pic>
      <p:pic>
        <p:nvPicPr>
          <p:cNvPr id="7" name="Picture 6">
            <a:extLst>
              <a:ext uri="{FF2B5EF4-FFF2-40B4-BE49-F238E27FC236}">
                <a16:creationId xmlns:a16="http://schemas.microsoft.com/office/drawing/2014/main" id="{7CD9BBE9-B58C-4C05-55CE-7BA4DD8D57F5}"/>
              </a:ext>
            </a:extLst>
          </p:cNvPr>
          <p:cNvPicPr>
            <a:picLocks noChangeAspect="1"/>
          </p:cNvPicPr>
          <p:nvPr/>
        </p:nvPicPr>
        <p:blipFill>
          <a:blip r:embed="rId3"/>
          <a:stretch>
            <a:fillRect/>
          </a:stretch>
        </p:blipFill>
        <p:spPr>
          <a:xfrm>
            <a:off x="1621346" y="3799958"/>
            <a:ext cx="3551864" cy="2663898"/>
          </a:xfrm>
          <a:prstGeom prst="rect">
            <a:avLst/>
          </a:prstGeom>
        </p:spPr>
      </p:pic>
      <p:sp>
        <p:nvSpPr>
          <p:cNvPr id="8" name="Title 1">
            <a:extLst>
              <a:ext uri="{FF2B5EF4-FFF2-40B4-BE49-F238E27FC236}">
                <a16:creationId xmlns:a16="http://schemas.microsoft.com/office/drawing/2014/main" id="{65EE2B7E-7FC7-CC0E-9B59-07A022AFA31F}"/>
              </a:ext>
            </a:extLst>
          </p:cNvPr>
          <p:cNvSpPr txBox="1">
            <a:spLocks/>
          </p:cNvSpPr>
          <p:nvPr/>
        </p:nvSpPr>
        <p:spPr>
          <a:xfrm>
            <a:off x="432033" y="241066"/>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What are supernormal stimuli (3)</a:t>
            </a:r>
          </a:p>
        </p:txBody>
      </p:sp>
      <p:sp>
        <p:nvSpPr>
          <p:cNvPr id="12" name="Slide Number Placeholder 11">
            <a:extLst>
              <a:ext uri="{FF2B5EF4-FFF2-40B4-BE49-F238E27FC236}">
                <a16:creationId xmlns:a16="http://schemas.microsoft.com/office/drawing/2014/main" id="{AFD4050D-488B-B0AF-5207-7D3C3CF87258}"/>
              </a:ext>
            </a:extLst>
          </p:cNvPr>
          <p:cNvSpPr>
            <a:spLocks noGrp="1"/>
          </p:cNvSpPr>
          <p:nvPr>
            <p:ph type="sldNum" sz="quarter" idx="12"/>
          </p:nvPr>
        </p:nvSpPr>
        <p:spPr>
          <a:xfrm>
            <a:off x="8978153" y="6434371"/>
            <a:ext cx="2743200" cy="365125"/>
          </a:xfrm>
        </p:spPr>
        <p:txBody>
          <a:bodyPr/>
          <a:lstStyle/>
          <a:p>
            <a:fld id="{53F9453E-7CE7-48D6-BCA6-C85D583E4198}" type="slidenum">
              <a:rPr lang="en-US" smtClean="0">
                <a:latin typeface="Arial" panose="020B0604020202020204" pitchFamily="34" charset="0"/>
                <a:cs typeface="Arial" panose="020B0604020202020204" pitchFamily="34" charset="0"/>
              </a:rPr>
              <a:t>5</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38230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647D-7E6E-AF04-F285-B874E1E785D4}"/>
              </a:ext>
            </a:extLst>
          </p:cNvPr>
          <p:cNvSpPr>
            <a:spLocks noGrp="1"/>
          </p:cNvSpPr>
          <p:nvPr>
            <p:ph idx="1"/>
          </p:nvPr>
        </p:nvSpPr>
        <p:spPr>
          <a:xfrm>
            <a:off x="745921" y="1468074"/>
            <a:ext cx="10515600" cy="4893447"/>
          </a:xfrm>
        </p:spPr>
        <p:txBody>
          <a:bodyPr>
            <a:normAutofit lnSpcReduction="10000"/>
          </a:bodyPr>
          <a:lstStyle/>
          <a:p>
            <a:r>
              <a:rPr lang="en-US" dirty="0">
                <a:latin typeface="Arial" panose="020B0604020202020204" pitchFamily="34" charset="0"/>
                <a:cs typeface="Arial" panose="020B0604020202020204" pitchFamily="34" charset="0"/>
              </a:rPr>
              <a:t>Sex</a:t>
            </a:r>
          </a:p>
          <a:p>
            <a:r>
              <a:rPr lang="en-US" dirty="0">
                <a:latin typeface="Arial" panose="020B0604020202020204" pitchFamily="34" charset="0"/>
                <a:cs typeface="Arial" panose="020B0604020202020204" pitchFamily="34" charset="0"/>
              </a:rPr>
              <a:t>Food</a:t>
            </a:r>
          </a:p>
          <a:p>
            <a:r>
              <a:rPr lang="en-US" dirty="0">
                <a:latin typeface="Arial" panose="020B0604020202020204" pitchFamily="34" charset="0"/>
                <a:cs typeface="Arial" panose="020B0604020202020204" pitchFamily="34" charset="0"/>
              </a:rPr>
              <a:t>Danger</a:t>
            </a:r>
          </a:p>
          <a:p>
            <a:r>
              <a:rPr lang="en-US" dirty="0">
                <a:latin typeface="Arial" panose="020B0604020202020204" pitchFamily="34" charset="0"/>
                <a:cs typeface="Arial" panose="020B0604020202020204" pitchFamily="34" charset="0"/>
              </a:rPr>
              <a:t>Television and social media</a:t>
            </a:r>
          </a:p>
          <a:p>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sym typeface="Wingdings" panose="05000000000000000000" pitchFamily="2" charset="2"/>
              </a:rPr>
              <a:t>Evolutionary mismatch  we are able to bypass natural instincts using cognitive overrides, but weaknesses can be exploited using technology</a:t>
            </a:r>
          </a:p>
          <a:p>
            <a:pPr marL="0" indent="0">
              <a:buNone/>
            </a:pPr>
            <a:endParaRPr lang="en-US" dirty="0">
              <a:latin typeface="Arial" panose="020B0604020202020204" pitchFamily="34" charset="0"/>
              <a:cs typeface="Arial" panose="020B0604020202020204" pitchFamily="34" charset="0"/>
              <a:sym typeface="Wingdings" panose="05000000000000000000" pitchFamily="2" charset="2"/>
            </a:endParaRPr>
          </a:p>
          <a:p>
            <a:pPr marL="0" indent="0">
              <a:buNone/>
            </a:pPr>
            <a:r>
              <a:rPr lang="en-US" dirty="0">
                <a:latin typeface="Arial" panose="020B0604020202020204" pitchFamily="34" charset="0"/>
                <a:cs typeface="Arial" panose="020B0604020202020204" pitchFamily="34" charset="0"/>
                <a:sym typeface="Wingdings" panose="05000000000000000000" pitchFamily="2" charset="2"/>
              </a:rPr>
              <a:t>Why? </a:t>
            </a:r>
          </a:p>
          <a:p>
            <a:pPr marL="0" indent="0">
              <a:buNone/>
            </a:pPr>
            <a:r>
              <a:rPr lang="en-US" dirty="0">
                <a:latin typeface="Arial" panose="020B0604020202020204" pitchFamily="34" charset="0"/>
                <a:cs typeface="Arial" panose="020B0604020202020204" pitchFamily="34" charset="0"/>
                <a:sym typeface="Wingdings" panose="05000000000000000000" pitchFamily="2" charset="2"/>
              </a:rPr>
              <a:t>It generates profit</a:t>
            </a:r>
            <a:endParaRPr lang="en-US"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Supernormal stimuli in humans</a:t>
            </a:r>
          </a:p>
        </p:txBody>
      </p:sp>
      <p:sp>
        <p:nvSpPr>
          <p:cNvPr id="5" name="Slide Number Placeholder 4">
            <a:extLst>
              <a:ext uri="{FF2B5EF4-FFF2-40B4-BE49-F238E27FC236}">
                <a16:creationId xmlns:a16="http://schemas.microsoft.com/office/drawing/2014/main" id="{FB09055D-8EB8-3313-E0E0-15DF6B53E388}"/>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6</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82440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647D-7E6E-AF04-F285-B874E1E785D4}"/>
              </a:ext>
            </a:extLst>
          </p:cNvPr>
          <p:cNvSpPr>
            <a:spLocks noGrp="1"/>
          </p:cNvSpPr>
          <p:nvPr>
            <p:ph idx="1"/>
          </p:nvPr>
        </p:nvSpPr>
        <p:spPr>
          <a:xfrm>
            <a:off x="737532" y="1308681"/>
            <a:ext cx="3868024" cy="3155743"/>
          </a:xfrm>
        </p:spPr>
        <p:txBody>
          <a:bodyPr>
            <a:normAutofit/>
          </a:bodyPr>
          <a:lstStyle/>
          <a:p>
            <a:r>
              <a:rPr lang="en-US" dirty="0">
                <a:latin typeface="Arial" panose="020B0604020202020204" pitchFamily="34" charset="0"/>
                <a:cs typeface="Arial" panose="020B0604020202020204" pitchFamily="34" charset="0"/>
              </a:rPr>
              <a:t>Cues to fertility that men are attracted to:</a:t>
            </a:r>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Women</a:t>
            </a:r>
            <a:r>
              <a:rPr lang="en-US" dirty="0">
                <a:latin typeface="Arial" panose="020B0604020202020204" pitchFamily="34" charset="0"/>
                <a:cs typeface="Arial" panose="020B0604020202020204" pitchFamily="34" charset="0"/>
              </a:rPr>
              <a:t>: enlarged breasts, eyes, lips, accentuated hourglass form, more body fat, young age</a:t>
            </a:r>
          </a:p>
        </p:txBody>
      </p:sp>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Sex</a:t>
            </a:r>
          </a:p>
        </p:txBody>
      </p:sp>
      <p:sp>
        <p:nvSpPr>
          <p:cNvPr id="5" name="Content Placeholder 2">
            <a:extLst>
              <a:ext uri="{FF2B5EF4-FFF2-40B4-BE49-F238E27FC236}">
                <a16:creationId xmlns:a16="http://schemas.microsoft.com/office/drawing/2014/main" id="{F2025F84-B88F-E5F3-AEA6-3EC74C3440C3}"/>
              </a:ext>
            </a:extLst>
          </p:cNvPr>
          <p:cNvSpPr txBox="1">
            <a:spLocks/>
          </p:cNvSpPr>
          <p:nvPr/>
        </p:nvSpPr>
        <p:spPr>
          <a:xfrm>
            <a:off x="7177604" y="1308681"/>
            <a:ext cx="4176196" cy="3030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sym typeface="Wingdings" panose="05000000000000000000" pitchFamily="2" charset="2"/>
              </a:rPr>
              <a:t>Cues to fertility and long-term survival that women are attracted to:</a:t>
            </a:r>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Men</a:t>
            </a:r>
            <a:r>
              <a:rPr lang="en-US"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sym typeface="Wingdings" panose="05000000000000000000" pitchFamily="2" charset="2"/>
              </a:rPr>
              <a:t> height, strength, less body fat, broad shoulders, social status, wealth</a:t>
            </a:r>
          </a:p>
        </p:txBody>
      </p:sp>
      <p:sp>
        <p:nvSpPr>
          <p:cNvPr id="6" name="TextBox 5">
            <a:extLst>
              <a:ext uri="{FF2B5EF4-FFF2-40B4-BE49-F238E27FC236}">
                <a16:creationId xmlns:a16="http://schemas.microsoft.com/office/drawing/2014/main" id="{A36C464C-5690-0855-81B4-FB3F81B36C53}"/>
              </a:ext>
            </a:extLst>
          </p:cNvPr>
          <p:cNvSpPr txBox="1"/>
          <p:nvPr/>
        </p:nvSpPr>
        <p:spPr>
          <a:xfrm>
            <a:off x="2930717" y="4670123"/>
            <a:ext cx="7051483" cy="1631216"/>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sym typeface="Wingdings" panose="05000000000000000000" pitchFamily="2" charset="2"/>
              </a:rPr>
              <a:t>Marketable:</a:t>
            </a:r>
          </a:p>
          <a:p>
            <a:pPr lvl="1"/>
            <a:r>
              <a:rPr lang="en-US" sz="2000" dirty="0">
                <a:latin typeface="Arial" panose="020B0604020202020204" pitchFamily="34" charset="0"/>
                <a:cs typeface="Arial" panose="020B0604020202020204" pitchFamily="34" charset="0"/>
                <a:sym typeface="Wingdings" panose="05000000000000000000" pitchFamily="2" charset="2"/>
              </a:rPr>
              <a:t>Make-up for eyes and cosmetics for face</a:t>
            </a:r>
          </a:p>
          <a:p>
            <a:pPr lvl="1"/>
            <a:r>
              <a:rPr lang="en-US" sz="2000" dirty="0">
                <a:latin typeface="Arial" panose="020B0604020202020204" pitchFamily="34" charset="0"/>
                <a:cs typeface="Arial" panose="020B0604020202020204" pitchFamily="34" charset="0"/>
                <a:sym typeface="Wingdings" panose="05000000000000000000" pitchFamily="2" charset="2"/>
              </a:rPr>
              <a:t>Cosmetic surgery (breast augmentation, liposuction)</a:t>
            </a:r>
          </a:p>
          <a:p>
            <a:pPr lvl="1"/>
            <a:r>
              <a:rPr lang="en-US" sz="2000" dirty="0">
                <a:latin typeface="Arial" panose="020B0604020202020204" pitchFamily="34" charset="0"/>
                <a:cs typeface="Arial" panose="020B0604020202020204" pitchFamily="34" charset="0"/>
                <a:sym typeface="Wingdings" panose="05000000000000000000" pitchFamily="2" charset="2"/>
              </a:rPr>
              <a:t>Gym-related – supplements, steroids </a:t>
            </a:r>
          </a:p>
          <a:p>
            <a:pPr lvl="1"/>
            <a:r>
              <a:rPr lang="en-US" sz="2000" dirty="0">
                <a:latin typeface="Arial" panose="020B0604020202020204" pitchFamily="34" charset="0"/>
                <a:cs typeface="Arial" panose="020B0604020202020204" pitchFamily="34" charset="0"/>
                <a:sym typeface="Wingdings" panose="05000000000000000000" pitchFamily="2" charset="2"/>
              </a:rPr>
              <a:t>Instagram filters to change features</a:t>
            </a:r>
          </a:p>
        </p:txBody>
      </p:sp>
      <p:sp>
        <p:nvSpPr>
          <p:cNvPr id="8" name="Slide Number Placeholder 7">
            <a:extLst>
              <a:ext uri="{FF2B5EF4-FFF2-40B4-BE49-F238E27FC236}">
                <a16:creationId xmlns:a16="http://schemas.microsoft.com/office/drawing/2014/main" id="{E1664CAF-B52F-67FB-54D4-3D019D892AF6}"/>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7</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118097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87AD871-7F9E-836E-71F7-0A0053389B04}"/>
              </a:ext>
            </a:extLst>
          </p:cNvPr>
          <p:cNvSpPr txBox="1">
            <a:spLocks/>
          </p:cNvSpPr>
          <p:nvPr/>
        </p:nvSpPr>
        <p:spPr>
          <a:xfrm>
            <a:off x="522215" y="129548"/>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Sex</a:t>
            </a:r>
          </a:p>
        </p:txBody>
      </p:sp>
      <p:pic>
        <p:nvPicPr>
          <p:cNvPr id="17" name="Picture 16">
            <a:extLst>
              <a:ext uri="{FF2B5EF4-FFF2-40B4-BE49-F238E27FC236}">
                <a16:creationId xmlns:a16="http://schemas.microsoft.com/office/drawing/2014/main" id="{CCF6FDD4-E083-1C08-6E10-2688CF722BE2}"/>
              </a:ext>
            </a:extLst>
          </p:cNvPr>
          <p:cNvPicPr>
            <a:picLocks noChangeAspect="1"/>
          </p:cNvPicPr>
          <p:nvPr/>
        </p:nvPicPr>
        <p:blipFill>
          <a:blip r:embed="rId2"/>
          <a:stretch>
            <a:fillRect/>
          </a:stretch>
        </p:blipFill>
        <p:spPr>
          <a:xfrm>
            <a:off x="744073" y="1159558"/>
            <a:ext cx="1907944" cy="3585344"/>
          </a:xfrm>
          <a:prstGeom prst="rect">
            <a:avLst/>
          </a:prstGeom>
        </p:spPr>
      </p:pic>
      <p:pic>
        <p:nvPicPr>
          <p:cNvPr id="6" name="Picture 5">
            <a:extLst>
              <a:ext uri="{FF2B5EF4-FFF2-40B4-BE49-F238E27FC236}">
                <a16:creationId xmlns:a16="http://schemas.microsoft.com/office/drawing/2014/main" id="{6C427AE2-07F3-453F-730D-02E101407285}"/>
              </a:ext>
            </a:extLst>
          </p:cNvPr>
          <p:cNvPicPr>
            <a:picLocks noChangeAspect="1"/>
          </p:cNvPicPr>
          <p:nvPr/>
        </p:nvPicPr>
        <p:blipFill>
          <a:blip r:embed="rId3"/>
          <a:stretch>
            <a:fillRect/>
          </a:stretch>
        </p:blipFill>
        <p:spPr>
          <a:xfrm>
            <a:off x="9421394" y="1267003"/>
            <a:ext cx="2635553" cy="3808602"/>
          </a:xfrm>
          <a:prstGeom prst="rect">
            <a:avLst/>
          </a:prstGeom>
        </p:spPr>
      </p:pic>
      <p:sp>
        <p:nvSpPr>
          <p:cNvPr id="8" name="TextBox 7">
            <a:extLst>
              <a:ext uri="{FF2B5EF4-FFF2-40B4-BE49-F238E27FC236}">
                <a16:creationId xmlns:a16="http://schemas.microsoft.com/office/drawing/2014/main" id="{4AB1FBFB-F91A-126B-78CB-C5BCEF177198}"/>
              </a:ext>
            </a:extLst>
          </p:cNvPr>
          <p:cNvSpPr txBox="1"/>
          <p:nvPr/>
        </p:nvSpPr>
        <p:spPr>
          <a:xfrm>
            <a:off x="2326197" y="6167292"/>
            <a:ext cx="7539606"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https://bigthink.com/health/sexual-cartoons-are-supernormal-stimuli/</a:t>
            </a:r>
          </a:p>
        </p:txBody>
      </p:sp>
      <p:sp>
        <p:nvSpPr>
          <p:cNvPr id="7" name="Slide Number Placeholder 6">
            <a:extLst>
              <a:ext uri="{FF2B5EF4-FFF2-40B4-BE49-F238E27FC236}">
                <a16:creationId xmlns:a16="http://schemas.microsoft.com/office/drawing/2014/main" id="{638534C5-202E-FB5D-B09E-FF00C847D78F}"/>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8</a:t>
            </a:fld>
            <a:r>
              <a:rPr lang="en-US" dirty="0">
                <a:latin typeface="Arial" panose="020B0604020202020204" pitchFamily="34" charset="0"/>
                <a:cs typeface="Arial" panose="020B0604020202020204" pitchFamily="34" charset="0"/>
              </a:rPr>
              <a:t>/24</a:t>
            </a:r>
          </a:p>
        </p:txBody>
      </p:sp>
      <p:sp>
        <p:nvSpPr>
          <p:cNvPr id="9" name="TextBox 8">
            <a:extLst>
              <a:ext uri="{FF2B5EF4-FFF2-40B4-BE49-F238E27FC236}">
                <a16:creationId xmlns:a16="http://schemas.microsoft.com/office/drawing/2014/main" id="{1D137026-2F36-2A22-E96E-8BB688E9EAD6}"/>
              </a:ext>
            </a:extLst>
          </p:cNvPr>
          <p:cNvSpPr txBox="1"/>
          <p:nvPr/>
        </p:nvSpPr>
        <p:spPr>
          <a:xfrm>
            <a:off x="744072" y="5307022"/>
            <a:ext cx="2348752" cy="646331"/>
          </a:xfrm>
          <a:prstGeom prst="rect">
            <a:avLst/>
          </a:prstGeom>
          <a:noFill/>
        </p:spPr>
        <p:txBody>
          <a:bodyPr wrap="square">
            <a:spAutoFit/>
          </a:bodyPr>
          <a:lstStyle/>
          <a:p>
            <a:r>
              <a:rPr lang="en-US" i="0" dirty="0">
                <a:solidFill>
                  <a:srgbClr val="202122"/>
                </a:solidFill>
                <a:effectLst/>
                <a:latin typeface="Arial" panose="020B0604020202020204" pitchFamily="34" charset="0"/>
              </a:rPr>
              <a:t>Venus of Willendorf</a:t>
            </a:r>
          </a:p>
          <a:p>
            <a:r>
              <a:rPr lang="en-US" i="0" dirty="0" err="1">
                <a:solidFill>
                  <a:srgbClr val="202122"/>
                </a:solidFill>
                <a:effectLst/>
                <a:latin typeface="Arial" panose="020B0604020202020204" pitchFamily="34" charset="0"/>
              </a:rPr>
              <a:t>cca</a:t>
            </a:r>
            <a:r>
              <a:rPr lang="en-US" i="0" dirty="0">
                <a:solidFill>
                  <a:srgbClr val="202122"/>
                </a:solidFill>
                <a:effectLst/>
                <a:latin typeface="Arial" panose="020B0604020202020204" pitchFamily="34" charset="0"/>
              </a:rPr>
              <a:t>. 25000 BC</a:t>
            </a:r>
            <a:endParaRPr lang="en-US" dirty="0"/>
          </a:p>
        </p:txBody>
      </p:sp>
      <p:sp>
        <p:nvSpPr>
          <p:cNvPr id="10" name="TextBox 9">
            <a:extLst>
              <a:ext uri="{FF2B5EF4-FFF2-40B4-BE49-F238E27FC236}">
                <a16:creationId xmlns:a16="http://schemas.microsoft.com/office/drawing/2014/main" id="{42C52567-012D-4865-BEDB-89A5E49BDB17}"/>
              </a:ext>
            </a:extLst>
          </p:cNvPr>
          <p:cNvSpPr txBox="1"/>
          <p:nvPr/>
        </p:nvSpPr>
        <p:spPr>
          <a:xfrm>
            <a:off x="4791640" y="5307022"/>
            <a:ext cx="2348752" cy="369332"/>
          </a:xfrm>
          <a:prstGeom prst="rect">
            <a:avLst/>
          </a:prstGeom>
          <a:noFill/>
        </p:spPr>
        <p:txBody>
          <a:bodyPr wrap="square">
            <a:spAutoFit/>
          </a:bodyPr>
          <a:lstStyle/>
          <a:p>
            <a:r>
              <a:rPr lang="en-US" i="0" dirty="0">
                <a:solidFill>
                  <a:srgbClr val="202122"/>
                </a:solidFill>
                <a:effectLst/>
                <a:latin typeface="Arial" panose="020B0604020202020204" pitchFamily="34" charset="0"/>
              </a:rPr>
              <a:t>Jessica Rabbit</a:t>
            </a:r>
          </a:p>
        </p:txBody>
      </p:sp>
      <p:pic>
        <p:nvPicPr>
          <p:cNvPr id="11" name="Picture 10">
            <a:extLst>
              <a:ext uri="{FF2B5EF4-FFF2-40B4-BE49-F238E27FC236}">
                <a16:creationId xmlns:a16="http://schemas.microsoft.com/office/drawing/2014/main" id="{023A0B14-0FDD-C052-DB29-6679037ADB17}"/>
              </a:ext>
            </a:extLst>
          </p:cNvPr>
          <p:cNvPicPr>
            <a:picLocks noChangeAspect="1"/>
          </p:cNvPicPr>
          <p:nvPr/>
        </p:nvPicPr>
        <p:blipFill>
          <a:blip r:embed="rId4"/>
          <a:stretch>
            <a:fillRect/>
          </a:stretch>
        </p:blipFill>
        <p:spPr>
          <a:xfrm>
            <a:off x="4836476" y="1150555"/>
            <a:ext cx="2362204" cy="3543306"/>
          </a:xfrm>
          <a:prstGeom prst="rect">
            <a:avLst/>
          </a:prstGeom>
        </p:spPr>
      </p:pic>
      <p:sp>
        <p:nvSpPr>
          <p:cNvPr id="24" name="TextBox 23">
            <a:extLst>
              <a:ext uri="{FF2B5EF4-FFF2-40B4-BE49-F238E27FC236}">
                <a16:creationId xmlns:a16="http://schemas.microsoft.com/office/drawing/2014/main" id="{4E7DE3C5-A05D-CF21-87DE-78C2C6C74BDD}"/>
              </a:ext>
            </a:extLst>
          </p:cNvPr>
          <p:cNvSpPr txBox="1"/>
          <p:nvPr/>
        </p:nvSpPr>
        <p:spPr>
          <a:xfrm>
            <a:off x="9412941" y="5246372"/>
            <a:ext cx="2348752" cy="369332"/>
          </a:xfrm>
          <a:prstGeom prst="rect">
            <a:avLst/>
          </a:prstGeom>
          <a:noFill/>
        </p:spPr>
        <p:txBody>
          <a:bodyPr wrap="square">
            <a:spAutoFit/>
          </a:bodyPr>
          <a:lstStyle/>
          <a:p>
            <a:r>
              <a:rPr lang="en-US" i="0" dirty="0">
                <a:solidFill>
                  <a:srgbClr val="202122"/>
                </a:solidFill>
                <a:effectLst/>
                <a:latin typeface="Arial" panose="020B0604020202020204" pitchFamily="34" charset="0"/>
              </a:rPr>
              <a:t>Superman</a:t>
            </a:r>
          </a:p>
        </p:txBody>
      </p:sp>
      <p:pic>
        <p:nvPicPr>
          <p:cNvPr id="2050" name="Picture 2" descr="Jessica Rabbit | Heroes Wiki | Fandom">
            <a:extLst>
              <a:ext uri="{FF2B5EF4-FFF2-40B4-BE49-F238E27FC236}">
                <a16:creationId xmlns:a16="http://schemas.microsoft.com/office/drawing/2014/main" id="{B119890E-8686-7104-51F8-80A8A53A2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389" y="1201596"/>
            <a:ext cx="2234251" cy="354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276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82647D-7E6E-AF04-F285-B874E1E785D4}"/>
              </a:ext>
            </a:extLst>
          </p:cNvPr>
          <p:cNvSpPr>
            <a:spLocks noGrp="1"/>
          </p:cNvSpPr>
          <p:nvPr>
            <p:ph idx="1"/>
          </p:nvPr>
        </p:nvSpPr>
        <p:spPr>
          <a:xfrm>
            <a:off x="838200" y="2268920"/>
            <a:ext cx="10515600" cy="3120704"/>
          </a:xfrm>
        </p:spPr>
        <p:txBody>
          <a:bodyPr>
            <a:normAutofit lnSpcReduction="10000"/>
          </a:bodyPr>
          <a:lstStyle/>
          <a:p>
            <a:pPr marL="0" indent="0" algn="just">
              <a:buNone/>
            </a:pPr>
            <a:r>
              <a:rPr lang="en-US" dirty="0">
                <a:latin typeface="Arial" panose="020B0604020202020204" pitchFamily="34" charset="0"/>
                <a:cs typeface="Arial" panose="020B0604020202020204" pitchFamily="34" charset="0"/>
              </a:rPr>
              <a:t>We enjoy strawberry cheesecake, but not because we evolved a taste for it. We evolved circuits that gave us trickles of enjoyment from the sweet taste of ripe fruit, the creamy mouth feel of fats and oils from nuts and meat, and the coolness of fresh water. Cheesecake packs a sensual wallop unlike anything in the natural world because it is a brew of megadoses of agreeable stimuli which we concocted for the express purpose of pressing our pleasure buttons. (Pinker 1997, 524)</a:t>
            </a:r>
          </a:p>
        </p:txBody>
      </p:sp>
      <p:sp>
        <p:nvSpPr>
          <p:cNvPr id="4" name="Title 1">
            <a:extLst>
              <a:ext uri="{FF2B5EF4-FFF2-40B4-BE49-F238E27FC236}">
                <a16:creationId xmlns:a16="http://schemas.microsoft.com/office/drawing/2014/main" id="{887AD871-7F9E-836E-71F7-0A0053389B04}"/>
              </a:ext>
            </a:extLst>
          </p:cNvPr>
          <p:cNvSpPr txBox="1">
            <a:spLocks/>
          </p:cNvSpPr>
          <p:nvPr/>
        </p:nvSpPr>
        <p:spPr>
          <a:xfrm>
            <a:off x="538993" y="259092"/>
            <a:ext cx="10515600" cy="8438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Food</a:t>
            </a:r>
          </a:p>
        </p:txBody>
      </p:sp>
      <p:sp>
        <p:nvSpPr>
          <p:cNvPr id="5" name="Slide Number Placeholder 4">
            <a:extLst>
              <a:ext uri="{FF2B5EF4-FFF2-40B4-BE49-F238E27FC236}">
                <a16:creationId xmlns:a16="http://schemas.microsoft.com/office/drawing/2014/main" id="{81CCF98E-BC43-0C32-4431-E9DC5AAD62FD}"/>
              </a:ext>
            </a:extLst>
          </p:cNvPr>
          <p:cNvSpPr>
            <a:spLocks noGrp="1"/>
          </p:cNvSpPr>
          <p:nvPr>
            <p:ph type="sldNum" sz="quarter" idx="12"/>
          </p:nvPr>
        </p:nvSpPr>
        <p:spPr/>
        <p:txBody>
          <a:bodyPr/>
          <a:lstStyle/>
          <a:p>
            <a:fld id="{53F9453E-7CE7-48D6-BCA6-C85D583E4198}" type="slidenum">
              <a:rPr lang="en-US" smtClean="0">
                <a:latin typeface="Arial" panose="020B0604020202020204" pitchFamily="34" charset="0"/>
                <a:cs typeface="Arial" panose="020B0604020202020204" pitchFamily="34" charset="0"/>
              </a:rPr>
              <a:t>9</a:t>
            </a:fld>
            <a:r>
              <a:rPr lang="en-US" dirty="0">
                <a:latin typeface="Arial" panose="020B0604020202020204" pitchFamily="34" charset="0"/>
                <a:cs typeface="Arial" panose="020B0604020202020204" pitchFamily="34" charset="0"/>
              </a:rPr>
              <a:t>/24</a:t>
            </a:r>
          </a:p>
        </p:txBody>
      </p:sp>
    </p:spTree>
    <p:extLst>
      <p:ext uri="{BB962C8B-B14F-4D97-AF65-F5344CB8AC3E}">
        <p14:creationId xmlns:p14="http://schemas.microsoft.com/office/powerpoint/2010/main" val="207181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110416</TotalTime>
  <Words>914</Words>
  <Application>Microsoft Macintosh PowerPoint</Application>
  <PresentationFormat>Widescreen</PresentationFormat>
  <Paragraphs>129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Supernormal Stimuli</vt:lpstr>
      <vt:lpstr>Agenda</vt:lpstr>
      <vt:lpstr>What are supernormal stimuli (1)</vt:lpstr>
      <vt:lpstr>What are supernormal stimuli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Peak-shift effect and SNS </vt:lpstr>
      <vt:lpstr>Peak-shift effect and SNS </vt:lpstr>
      <vt:lpstr>Experiment – peak-shift effect</vt:lpstr>
      <vt:lpstr>Peak-shift effect  training S+ and S-</vt:lpstr>
      <vt:lpstr>Peak-shift effect  testing S+ and S- </vt:lpstr>
      <vt:lpstr>Peak-shift effect – testing</vt:lpstr>
      <vt:lpstr>Ideal graphs</vt:lpstr>
      <vt:lpstr>Rational inattention</vt:lpstr>
      <vt:lpstr>Way forward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Supernormal Stimuli</dc:title>
  <dc:creator>Mihai</dc:creator>
  <cp:lastModifiedBy>Mihai Toma</cp:lastModifiedBy>
  <cp:revision>184</cp:revision>
  <dcterms:created xsi:type="dcterms:W3CDTF">2022-07-11T03:24:35Z</dcterms:created>
  <dcterms:modified xsi:type="dcterms:W3CDTF">2023-05-30T20:48:51Z</dcterms:modified>
</cp:coreProperties>
</file>